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483" r:id="rId2"/>
    <p:sldId id="484" r:id="rId3"/>
    <p:sldId id="485" r:id="rId4"/>
    <p:sldId id="487" r:id="rId5"/>
    <p:sldId id="489" r:id="rId6"/>
    <p:sldId id="490" r:id="rId7"/>
    <p:sldId id="492" r:id="rId8"/>
    <p:sldId id="491" r:id="rId9"/>
    <p:sldId id="493" r:id="rId10"/>
    <p:sldId id="494" r:id="rId11"/>
    <p:sldId id="496" r:id="rId12"/>
    <p:sldId id="498" r:id="rId13"/>
    <p:sldId id="497" r:id="rId14"/>
    <p:sldId id="499" r:id="rId15"/>
    <p:sldId id="500" r:id="rId16"/>
    <p:sldId id="501" r:id="rId17"/>
    <p:sldId id="502" r:id="rId18"/>
    <p:sldId id="504" r:id="rId19"/>
    <p:sldId id="503" r:id="rId20"/>
    <p:sldId id="506" r:id="rId21"/>
    <p:sldId id="505" r:id="rId22"/>
    <p:sldId id="507" r:id="rId23"/>
    <p:sldId id="508" r:id="rId24"/>
    <p:sldId id="509" r:id="rId25"/>
    <p:sldId id="510" r:id="rId26"/>
    <p:sldId id="511" r:id="rId27"/>
    <p:sldId id="512" r:id="rId28"/>
  </p:sldIdLst>
  <p:sldSz cx="12160250" cy="6840538"/>
  <p:notesSz cx="9926638" cy="6797675"/>
  <p:defaultTextStyle>
    <a:defPPr>
      <a:defRPr lang="ru-RU"/>
    </a:defPPr>
    <a:lvl1pPr marL="0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2003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4005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36008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48010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60013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72016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84018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96021" algn="l" defTabSz="102400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4">
          <p15:clr>
            <a:srgbClr val="A4A3A4"/>
          </p15:clr>
        </p15:guide>
        <p15:guide id="2" pos="383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ивина Светлана Евгеньевна" initials="ДСЕ" lastIdx="4" clrIdx="0"/>
  <p:cmAuthor id="1" name="Дивина Светлана Евгеньвна" initials="ДСЕ" lastIdx="2" clrIdx="1">
    <p:extLst/>
  </p:cmAuthor>
  <p:cmAuthor id="2" name="Рогачева Елена Александровна" initials="РЕА" lastIdx="8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8038"/>
    <a:srgbClr val="029940"/>
    <a:srgbClr val="049A42"/>
    <a:srgbClr val="527A56"/>
    <a:srgbClr val="EDAA01"/>
    <a:srgbClr val="E3DE00"/>
    <a:srgbClr val="386294"/>
    <a:srgbClr val="94B54B"/>
    <a:srgbClr val="7A953D"/>
    <a:srgbClr val="5CB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28" autoAdjust="0"/>
    <p:restoredTop sz="93021" autoAdjust="0"/>
  </p:normalViewPr>
  <p:slideViewPr>
    <p:cSldViewPr>
      <p:cViewPr>
        <p:scale>
          <a:sx n="111" d="100"/>
          <a:sy n="111" d="100"/>
        </p:scale>
        <p:origin x="-624" y="-6"/>
      </p:cViewPr>
      <p:guideLst>
        <p:guide orient="horz" pos="2154"/>
        <p:guide pos="383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5" d="100"/>
        <a:sy n="145" d="100"/>
      </p:scale>
      <p:origin x="0" y="-3667"/>
    </p:cViewPr>
  </p:sorterViewPr>
  <p:notesViewPr>
    <p:cSldViewPr>
      <p:cViewPr varScale="1">
        <p:scale>
          <a:sx n="120" d="100"/>
          <a:sy n="120" d="100"/>
        </p:scale>
        <p:origin x="-1962" y="-90"/>
      </p:cViewPr>
      <p:guideLst>
        <p:guide orient="horz" pos="2140"/>
        <p:guide pos="312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4"/>
            <a:ext cx="4301388" cy="341243"/>
          </a:xfrm>
          <a:prstGeom prst="rect">
            <a:avLst/>
          </a:prstGeom>
        </p:spPr>
        <p:txBody>
          <a:bodyPr vert="horz" lIns="91484" tIns="45742" rIns="91484" bIns="4574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930" y="4"/>
            <a:ext cx="4301388" cy="341243"/>
          </a:xfrm>
          <a:prstGeom prst="rect">
            <a:avLst/>
          </a:prstGeom>
        </p:spPr>
        <p:txBody>
          <a:bodyPr vert="horz" lIns="91484" tIns="45742" rIns="91484" bIns="45742" rtlCol="0"/>
          <a:lstStyle>
            <a:lvl1pPr algn="r">
              <a:defRPr sz="1200"/>
            </a:lvl1pPr>
          </a:lstStyle>
          <a:p>
            <a:fld id="{D0339C5A-DAC4-489A-854C-C05165C69B57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6456435"/>
            <a:ext cx="4301388" cy="341243"/>
          </a:xfrm>
          <a:prstGeom prst="rect">
            <a:avLst/>
          </a:prstGeom>
        </p:spPr>
        <p:txBody>
          <a:bodyPr vert="horz" lIns="91484" tIns="45742" rIns="91484" bIns="4574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930" y="6456435"/>
            <a:ext cx="4301388" cy="341243"/>
          </a:xfrm>
          <a:prstGeom prst="rect">
            <a:avLst/>
          </a:prstGeom>
        </p:spPr>
        <p:txBody>
          <a:bodyPr vert="horz" lIns="91484" tIns="45742" rIns="91484" bIns="45742" rtlCol="0" anchor="b"/>
          <a:lstStyle>
            <a:lvl1pPr algn="r">
              <a:defRPr sz="1200"/>
            </a:lvl1pPr>
          </a:lstStyle>
          <a:p>
            <a:fld id="{8B82E23B-F760-4E9E-8A5F-83687B9A7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105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9" y="2"/>
            <a:ext cx="4302553" cy="340806"/>
          </a:xfrm>
          <a:prstGeom prst="rect">
            <a:avLst/>
          </a:prstGeom>
        </p:spPr>
        <p:txBody>
          <a:bodyPr vert="horz" lIns="91484" tIns="45742" rIns="91484" bIns="4574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1765" y="2"/>
            <a:ext cx="4302553" cy="340806"/>
          </a:xfrm>
          <a:prstGeom prst="rect">
            <a:avLst/>
          </a:prstGeom>
        </p:spPr>
        <p:txBody>
          <a:bodyPr vert="horz" lIns="91484" tIns="45742" rIns="91484" bIns="45742" rtlCol="0"/>
          <a:lstStyle>
            <a:lvl1pPr algn="r">
              <a:defRPr sz="1200"/>
            </a:lvl1pPr>
          </a:lstStyle>
          <a:p>
            <a:fld id="{7DA97A40-FB1F-4662-95AB-8E7361C086F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4" tIns="45742" rIns="91484" bIns="4574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909" y="3271308"/>
            <a:ext cx="7940845" cy="2676523"/>
          </a:xfrm>
          <a:prstGeom prst="rect">
            <a:avLst/>
          </a:prstGeom>
        </p:spPr>
        <p:txBody>
          <a:bodyPr vert="horz" lIns="91484" tIns="45742" rIns="91484" bIns="4574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9" y="6456870"/>
            <a:ext cx="4302553" cy="340806"/>
          </a:xfrm>
          <a:prstGeom prst="rect">
            <a:avLst/>
          </a:prstGeom>
        </p:spPr>
        <p:txBody>
          <a:bodyPr vert="horz" lIns="91484" tIns="45742" rIns="91484" bIns="4574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1765" y="6456870"/>
            <a:ext cx="4302553" cy="340806"/>
          </a:xfrm>
          <a:prstGeom prst="rect">
            <a:avLst/>
          </a:prstGeom>
        </p:spPr>
        <p:txBody>
          <a:bodyPr vert="horz" lIns="91484" tIns="45742" rIns="91484" bIns="45742" rtlCol="0" anchor="b"/>
          <a:lstStyle>
            <a:lvl1pPr algn="r">
              <a:defRPr sz="1200"/>
            </a:lvl1pPr>
          </a:lstStyle>
          <a:p>
            <a:fld id="{03B29F16-0D6B-4170-8A09-B6C1DCA6B5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296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29F16-0D6B-4170-8A09-B6C1DCA6B535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020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020" y="2125003"/>
            <a:ext cx="10336213" cy="146628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4039" y="3876306"/>
            <a:ext cx="8512175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2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4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6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8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60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2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84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96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F2C3D-09B8-419D-9DEA-DE966DCDE615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05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CA7D-0A09-4AB7-A08D-2FCD7BF0F46E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259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576" y="4395682"/>
            <a:ext cx="10336213" cy="135860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0576" y="2899313"/>
            <a:ext cx="10336213" cy="149636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1200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40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60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80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60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720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840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960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35D5-429F-41E7-9C3C-C3F9F27151BB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131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8014" y="1596127"/>
            <a:ext cx="5370777" cy="4514439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81461" y="1596127"/>
            <a:ext cx="5370777" cy="4514439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A4662-C328-4FB5-BB3C-506F58FAC287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91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014" y="1531206"/>
            <a:ext cx="5372888" cy="63813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03" indent="0">
              <a:buNone/>
              <a:defRPr sz="2200" b="1"/>
            </a:lvl2pPr>
            <a:lvl3pPr marL="1024005" indent="0">
              <a:buNone/>
              <a:defRPr sz="2000" b="1"/>
            </a:lvl3pPr>
            <a:lvl4pPr marL="1536008" indent="0">
              <a:buNone/>
              <a:defRPr sz="1800" b="1"/>
            </a:lvl4pPr>
            <a:lvl5pPr marL="2048010" indent="0">
              <a:buNone/>
              <a:defRPr sz="1800" b="1"/>
            </a:lvl5pPr>
            <a:lvl6pPr marL="2560013" indent="0">
              <a:buNone/>
              <a:defRPr sz="1800" b="1"/>
            </a:lvl6pPr>
            <a:lvl7pPr marL="3072016" indent="0">
              <a:buNone/>
              <a:defRPr sz="1800" b="1"/>
            </a:lvl7pPr>
            <a:lvl8pPr marL="3584018" indent="0">
              <a:buNone/>
              <a:defRPr sz="1800" b="1"/>
            </a:lvl8pPr>
            <a:lvl9pPr marL="4096021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8014" y="2169338"/>
            <a:ext cx="5372888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7241" y="1531206"/>
            <a:ext cx="5375000" cy="63813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03" indent="0">
              <a:buNone/>
              <a:defRPr sz="2200" b="1"/>
            </a:lvl2pPr>
            <a:lvl3pPr marL="1024005" indent="0">
              <a:buNone/>
              <a:defRPr sz="2000" b="1"/>
            </a:lvl3pPr>
            <a:lvl4pPr marL="1536008" indent="0">
              <a:buNone/>
              <a:defRPr sz="1800" b="1"/>
            </a:lvl4pPr>
            <a:lvl5pPr marL="2048010" indent="0">
              <a:buNone/>
              <a:defRPr sz="1800" b="1"/>
            </a:lvl5pPr>
            <a:lvl6pPr marL="2560013" indent="0">
              <a:buNone/>
              <a:defRPr sz="1800" b="1"/>
            </a:lvl6pPr>
            <a:lvl7pPr marL="3072016" indent="0">
              <a:buNone/>
              <a:defRPr sz="1800" b="1"/>
            </a:lvl7pPr>
            <a:lvl8pPr marL="3584018" indent="0">
              <a:buNone/>
              <a:defRPr sz="1800" b="1"/>
            </a:lvl8pPr>
            <a:lvl9pPr marL="4096021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7241" y="2169338"/>
            <a:ext cx="5375000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37B5E-3371-41B9-AEE8-E3C89ACE2188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7BB1-9F27-4621-9D8C-7E0916233B69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667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9931D-78D4-4834-9ECA-D7087D260AED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577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4" y="272355"/>
            <a:ext cx="4000639" cy="115909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4320" y="272358"/>
            <a:ext cx="6797917" cy="583821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4" y="1431449"/>
            <a:ext cx="4000639" cy="4679119"/>
          </a:xfrm>
        </p:spPr>
        <p:txBody>
          <a:bodyPr/>
          <a:lstStyle>
            <a:lvl1pPr marL="0" indent="0">
              <a:buNone/>
              <a:defRPr sz="1600"/>
            </a:lvl1pPr>
            <a:lvl2pPr marL="512003" indent="0">
              <a:buNone/>
              <a:defRPr sz="1400"/>
            </a:lvl2pPr>
            <a:lvl3pPr marL="1024005" indent="0">
              <a:buNone/>
              <a:defRPr sz="1100"/>
            </a:lvl3pPr>
            <a:lvl4pPr marL="1536008" indent="0">
              <a:buNone/>
              <a:defRPr sz="1000"/>
            </a:lvl4pPr>
            <a:lvl5pPr marL="2048010" indent="0">
              <a:buNone/>
              <a:defRPr sz="1000"/>
            </a:lvl5pPr>
            <a:lvl6pPr marL="2560013" indent="0">
              <a:buNone/>
              <a:defRPr sz="1000"/>
            </a:lvl6pPr>
            <a:lvl7pPr marL="3072016" indent="0">
              <a:buNone/>
              <a:defRPr sz="1000"/>
            </a:lvl7pPr>
            <a:lvl8pPr marL="3584018" indent="0">
              <a:buNone/>
              <a:defRPr sz="1000"/>
            </a:lvl8pPr>
            <a:lvl9pPr marL="4096021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C9CCA-FFEC-40C2-8AD2-4B64D18D4C55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91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3495" y="4788377"/>
            <a:ext cx="7296150" cy="56529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3495" y="611216"/>
            <a:ext cx="7296150" cy="4104323"/>
          </a:xfrm>
        </p:spPr>
        <p:txBody>
          <a:bodyPr/>
          <a:lstStyle>
            <a:lvl1pPr marL="0" indent="0">
              <a:buNone/>
              <a:defRPr sz="3600"/>
            </a:lvl1pPr>
            <a:lvl2pPr marL="512003" indent="0">
              <a:buNone/>
              <a:defRPr sz="3100"/>
            </a:lvl2pPr>
            <a:lvl3pPr marL="1024005" indent="0">
              <a:buNone/>
              <a:defRPr sz="2700"/>
            </a:lvl3pPr>
            <a:lvl4pPr marL="1536008" indent="0">
              <a:buNone/>
              <a:defRPr sz="2200"/>
            </a:lvl4pPr>
            <a:lvl5pPr marL="2048010" indent="0">
              <a:buNone/>
              <a:defRPr sz="2200"/>
            </a:lvl5pPr>
            <a:lvl6pPr marL="2560013" indent="0">
              <a:buNone/>
              <a:defRPr sz="2200"/>
            </a:lvl6pPr>
            <a:lvl7pPr marL="3072016" indent="0">
              <a:buNone/>
              <a:defRPr sz="2200"/>
            </a:lvl7pPr>
            <a:lvl8pPr marL="3584018" indent="0">
              <a:buNone/>
              <a:defRPr sz="2200"/>
            </a:lvl8pPr>
            <a:lvl9pPr marL="4096021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3495" y="5353672"/>
            <a:ext cx="7296150" cy="802814"/>
          </a:xfrm>
        </p:spPr>
        <p:txBody>
          <a:bodyPr/>
          <a:lstStyle>
            <a:lvl1pPr marL="0" indent="0">
              <a:buNone/>
              <a:defRPr sz="1600"/>
            </a:lvl1pPr>
            <a:lvl2pPr marL="512003" indent="0">
              <a:buNone/>
              <a:defRPr sz="1400"/>
            </a:lvl2pPr>
            <a:lvl3pPr marL="1024005" indent="0">
              <a:buNone/>
              <a:defRPr sz="1100"/>
            </a:lvl3pPr>
            <a:lvl4pPr marL="1536008" indent="0">
              <a:buNone/>
              <a:defRPr sz="1000"/>
            </a:lvl4pPr>
            <a:lvl5pPr marL="2048010" indent="0">
              <a:buNone/>
              <a:defRPr sz="1000"/>
            </a:lvl5pPr>
            <a:lvl6pPr marL="2560013" indent="0">
              <a:buNone/>
              <a:defRPr sz="1000"/>
            </a:lvl6pPr>
            <a:lvl7pPr marL="3072016" indent="0">
              <a:buNone/>
              <a:defRPr sz="1000"/>
            </a:lvl7pPr>
            <a:lvl8pPr marL="3584018" indent="0">
              <a:buNone/>
              <a:defRPr sz="1000"/>
            </a:lvl8pPr>
            <a:lvl9pPr marL="4096021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AEB2-B242-4300-813E-576BD8458C64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11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14FD6-22A8-455D-82BD-3FFFCF70DCC7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402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16181" y="273940"/>
            <a:ext cx="2736056" cy="583662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012" y="273940"/>
            <a:ext cx="8005498" cy="583662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1D30-3FE4-45E2-844E-AFF5A7D7881E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62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4" y="273940"/>
            <a:ext cx="10944225" cy="1140090"/>
          </a:xfrm>
          <a:prstGeom prst="rect">
            <a:avLst/>
          </a:prstGeom>
        </p:spPr>
        <p:txBody>
          <a:bodyPr vert="horz" lIns="102401" tIns="51200" rIns="102401" bIns="5120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014" y="1596127"/>
            <a:ext cx="10944225" cy="4514439"/>
          </a:xfrm>
          <a:prstGeom prst="rect">
            <a:avLst/>
          </a:prstGeom>
        </p:spPr>
        <p:txBody>
          <a:bodyPr vert="horz" lIns="102401" tIns="51200" rIns="102401" bIns="512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012" y="6340168"/>
            <a:ext cx="2837392" cy="364195"/>
          </a:xfrm>
          <a:prstGeom prst="rect">
            <a:avLst/>
          </a:prstGeom>
        </p:spPr>
        <p:txBody>
          <a:bodyPr vert="horz" lIns="102401" tIns="51200" rIns="102401" bIns="5120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1FC4A-F893-43FB-A355-64365FA6E586}" type="datetime1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4752" y="6340168"/>
            <a:ext cx="3850746" cy="364195"/>
          </a:xfrm>
          <a:prstGeom prst="rect">
            <a:avLst/>
          </a:prstGeom>
        </p:spPr>
        <p:txBody>
          <a:bodyPr vert="horz" lIns="102401" tIns="51200" rIns="102401" bIns="5120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14846" y="6340168"/>
            <a:ext cx="2837392" cy="364195"/>
          </a:xfrm>
          <a:prstGeom prst="rect">
            <a:avLst/>
          </a:prstGeom>
        </p:spPr>
        <p:txBody>
          <a:bodyPr vert="horz" lIns="102401" tIns="51200" rIns="102401" bIns="5120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2370F-B103-4846-A0B8-020C77D2DA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76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02400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4002" indent="-384002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2004" indent="-320002" algn="l" defTabSz="1024005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006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2009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011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16014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28016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019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022" indent="-256001" algn="l" defTabSz="10240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003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005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6008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010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0013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016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4018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6021" algn="l" defTabSz="10240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pic>
        <p:nvPicPr>
          <p:cNvPr id="8" name="Рисунок 6" descr="gerb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2862" y="431344"/>
            <a:ext cx="725295" cy="1212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object 11"/>
          <p:cNvGrpSpPr/>
          <p:nvPr/>
        </p:nvGrpSpPr>
        <p:grpSpPr>
          <a:xfrm>
            <a:off x="692708" y="2807207"/>
            <a:ext cx="10801200" cy="644525"/>
            <a:chOff x="3630904" y="307747"/>
            <a:chExt cx="7169150" cy="644525"/>
          </a:xfrm>
        </p:grpSpPr>
        <p:pic>
          <p:nvPicPr>
            <p:cNvPr id="15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30904" y="307747"/>
              <a:ext cx="7169098" cy="40119"/>
            </a:xfrm>
            <a:prstGeom prst="rect">
              <a:avLst/>
            </a:prstGeom>
          </p:spPr>
        </p:pic>
        <p:pic>
          <p:nvPicPr>
            <p:cNvPr id="16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48456" y="448996"/>
              <a:ext cx="7151547" cy="502843"/>
            </a:xfrm>
            <a:prstGeom prst="rect">
              <a:avLst/>
            </a:prstGeom>
          </p:spPr>
        </p:pic>
      </p:grpSp>
      <p:grpSp>
        <p:nvGrpSpPr>
          <p:cNvPr id="17" name="object 11"/>
          <p:cNvGrpSpPr/>
          <p:nvPr/>
        </p:nvGrpSpPr>
        <p:grpSpPr>
          <a:xfrm>
            <a:off x="621794" y="5830547"/>
            <a:ext cx="10801046" cy="644092"/>
            <a:chOff x="3630904" y="307747"/>
            <a:chExt cx="7169099" cy="644092"/>
          </a:xfrm>
          <a:scene3d>
            <a:camera prst="orthographicFront">
              <a:rot lat="0" lon="300000" rev="0"/>
            </a:camera>
            <a:lightRig rig="threePt" dir="t"/>
          </a:scene3d>
        </p:grpSpPr>
        <p:pic>
          <p:nvPicPr>
            <p:cNvPr id="18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30904" y="307747"/>
              <a:ext cx="7169098" cy="40119"/>
            </a:xfrm>
            <a:prstGeom prst="rect">
              <a:avLst/>
            </a:prstGeom>
          </p:spPr>
        </p:pic>
        <p:pic>
          <p:nvPicPr>
            <p:cNvPr id="19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 flipH="1">
              <a:off x="3648456" y="448996"/>
              <a:ext cx="7151547" cy="502843"/>
            </a:xfrm>
            <a:prstGeom prst="rect">
              <a:avLst/>
            </a:prstGeom>
          </p:spPr>
        </p:pic>
      </p:grp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1224235" y="1836093"/>
            <a:ext cx="9682153" cy="780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2401" tIns="51200" rIns="102401" bIns="5120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Государственное бюджетное учреждение Ярославской области</a:t>
            </a:r>
          </a:p>
          <a:p>
            <a:pPr algn="ctr"/>
            <a:r>
              <a:rPr lang="ru-RU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«Центр охраны окружающей среды»</a:t>
            </a:r>
            <a:endParaRPr lang="ru-RU" sz="2200" b="1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2205" y="3818264"/>
            <a:ext cx="1113479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/>
              <a:t>Семинар </a:t>
            </a:r>
            <a:r>
              <a:rPr lang="ru-RU" sz="2600" b="1" dirty="0"/>
              <a:t>с подконтрольными субъектами по разъяснению обязательных требований в области охраны и использования особо охраняемых природных территорий Ярославской области регионального </a:t>
            </a:r>
            <a:r>
              <a:rPr lang="ru-RU" sz="2600" b="1" dirty="0" smtClean="0"/>
              <a:t>значения</a:t>
            </a:r>
          </a:p>
          <a:p>
            <a:pPr algn="ctr"/>
            <a:r>
              <a:rPr lang="ru-RU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24.12.2024</a:t>
            </a:r>
            <a:endParaRPr lang="ru-RU" sz="2600" b="1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56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3500" y="1044005"/>
            <a:ext cx="119212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учетом особенностей режима особо охраняемых природных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территорий</a:t>
            </a:r>
          </a:p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различают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следующие категории указанных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территорий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35509" y="2340149"/>
            <a:ext cx="7750723" cy="3680418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Государственные природные заповедники</a:t>
            </a:r>
            <a:endParaRPr lang="en-US" sz="18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en-US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Национальные парки</a:t>
            </a:r>
            <a:endParaRPr lang="en-US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Природные парки</a:t>
            </a: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1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Государственные природные заказники</a:t>
            </a:r>
            <a:endParaRPr lang="ru-RU" sz="18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8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Памятники природы 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Дендрологические парки и ботанические сады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Picture 4" descr="C:\Users\habarovmv\Documents\Презентации (разные)\2021 - основные достижения ДООСиП (2021+)\фото к слайду Ляхово болото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165" y="2057707"/>
            <a:ext cx="490833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52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1116013"/>
            <a:ext cx="11921282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5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Согласно Закону Ярославской области от 28.12.2015 №112-з «Об особо охраняемых природных территориях регионального и местного значения в Ярославской области» с учетом особенностей режима особой охраны и целей создания ООПТ устанавливаются следующие категории ООПТ регионального </a:t>
            </a:r>
            <a:r>
              <a:rPr lang="ru-RU" sz="155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значения</a:t>
            </a:r>
            <a:endParaRPr lang="ru-RU" sz="155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3874" y="2149214"/>
            <a:ext cx="7913575" cy="4511415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>
              <a:defRPr/>
            </a:pP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Природные парки</a:t>
            </a: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1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Государственные природные заказники</a:t>
            </a:r>
            <a:endParaRPr lang="ru-RU" sz="18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8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Памятники природы  </a:t>
            </a:r>
          </a:p>
          <a:p>
            <a:pPr>
              <a:defRPr/>
            </a:pPr>
            <a:endParaRPr lang="en-US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Дендрологические парки и ботанические </a:t>
            </a:r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сады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Охраняемые природные комплексы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Туристско-рекреационные местности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18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4" descr="C:\Users\habarovmv\Documents\Презентации (разные)\2021 - основные достижения ДООСиП (2021+)\фото к слайду Ляхово болото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181" y="2089225"/>
            <a:ext cx="490833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57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30412" y="1005531"/>
            <a:ext cx="103691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Перечень </a:t>
            </a:r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особо охраняемых природных территорий Ярославской 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области утвержден постановлением Правительства </a:t>
            </a:r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Ярославской области</a:t>
            </a:r>
            <a:b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1 июля 2010 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года </a:t>
            </a:r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460-п</a:t>
            </a:r>
            <a:endParaRPr lang="ru-RU" sz="16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 descr="Z:\Общие папки сотрудников\НАДЗОР ООПТ\НОРМАТИВНЫЕ ДОКУМЕНТЫ\Семинар с конт.лицами по разъяснению обязат.требований (1 раз в полугодие)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126" y="1883296"/>
            <a:ext cx="7558559" cy="466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18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945207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Положения об ООПТ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765" y="1515501"/>
            <a:ext cx="558370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11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айт Министерства лесного хозяйства и</a:t>
            </a:r>
          </a:p>
          <a:p>
            <a:pPr algn="ctr"/>
            <a:r>
              <a:rPr lang="ru-RU" sz="11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природопользования Ярославской области</a:t>
            </a:r>
          </a:p>
          <a:p>
            <a:pPr algn="ctr"/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https://portal.yarregion.ru/depts-dlh/activity/oopt/polozheniya-ob-oopt/</a:t>
            </a:r>
            <a:endParaRPr lang="ru-RU" sz="11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38860" y="1620069"/>
            <a:ext cx="558370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11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айт ГБУ ЯО «Центр охраны окружающей среды»</a:t>
            </a:r>
          </a:p>
          <a:p>
            <a:pPr algn="ctr"/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https://yarecologia.ru/oopt/</a:t>
            </a:r>
            <a:endParaRPr lang="ru-RU" sz="11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 descr="Z:\Общие папки сотрудников\НАДЗОР ООПТ\НОРМАТИВНЫЕ ДОКУМЕНТЫ\Семинар с конт.лицами по разъяснению обязат.требований (1 раз в полугодие)\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352" y="2330989"/>
            <a:ext cx="55529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/>
          <p:nvPr/>
        </p:nvPicPr>
        <p:blipFill>
          <a:blip r:embed="rId6"/>
          <a:stretch>
            <a:fillRect/>
          </a:stretch>
        </p:blipFill>
        <p:spPr>
          <a:xfrm>
            <a:off x="483296" y="2285527"/>
            <a:ext cx="5455564" cy="360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36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87637" y="1260029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особой охраны ООПТ - это система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ограничений,</a:t>
            </a:r>
          </a:p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устанавливаемых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границах ООПТ и их охранных зон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7799" y="2340149"/>
            <a:ext cx="55259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особой охраны территорий </a:t>
            </a:r>
            <a:r>
              <a:rPr lang="ru-RU" sz="1500" u="sng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государственных природных заказников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регионального значения </a:t>
            </a:r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Ярославской 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области утвержден постановлением Правительства Ярославской области от 17.10.2018 </a:t>
            </a:r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№760-п</a:t>
            </a:r>
            <a:endParaRPr lang="ru-RU" sz="1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1606" y="3708301"/>
            <a:ext cx="55445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особой охраны территорий </a:t>
            </a:r>
            <a:r>
              <a:rPr lang="ru-RU" sz="1500" u="sng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памятников природы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регионального значения в Ярославской области утвержден постановлением Правительства Ярославской области </a:t>
            </a:r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от02.11.2017 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823-п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1607" y="5132880"/>
            <a:ext cx="55445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</a:t>
            </a:r>
            <a:r>
              <a:rPr lang="ru-RU" sz="1500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особой охраны </a:t>
            </a:r>
            <a:r>
              <a:rPr lang="ru-RU" sz="1500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описан в индивидуальных положениях об ООПТ (при их наличии)</a:t>
            </a:r>
            <a:endParaRPr lang="ru-RU" sz="1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141" y="2412157"/>
            <a:ext cx="561493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595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43621" y="1116013"/>
            <a:ext cx="9217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особой охраны территорий государственных природных заказников регионального значения в Ярославской области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82611" y="1810660"/>
            <a:ext cx="7728049" cy="4849969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olidFill>
                  <a:srgbClr val="308038"/>
                </a:solidFill>
              </a:rPr>
              <a:t>Запрещаются </a:t>
            </a:r>
            <a:r>
              <a:rPr lang="ru-RU" sz="1600" dirty="0">
                <a:solidFill>
                  <a:srgbClr val="308038"/>
                </a:solidFill>
              </a:rPr>
              <a:t>любые виды деятельности, рекреационного и иного природопользования, влекущие за собой нарушение сохранности территории </a:t>
            </a:r>
            <a:r>
              <a:rPr lang="ru-RU" sz="1600" dirty="0" smtClean="0">
                <a:solidFill>
                  <a:srgbClr val="308038"/>
                </a:solidFill>
              </a:rPr>
              <a:t> заказника, </a:t>
            </a:r>
            <a:r>
              <a:rPr lang="ru-RU" sz="1600" dirty="0">
                <a:solidFill>
                  <a:srgbClr val="308038"/>
                </a:solidFill>
              </a:rPr>
              <a:t>а также противоречащие целям создания </a:t>
            </a:r>
            <a:r>
              <a:rPr lang="ru-RU" sz="1600" dirty="0" smtClean="0">
                <a:solidFill>
                  <a:srgbClr val="308038"/>
                </a:solidFill>
              </a:rPr>
              <a:t>заказника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Допускается использование заказника в следующих целях</a:t>
            </a:r>
            <a:r>
              <a:rPr lang="ru-RU" sz="1600" dirty="0" smtClean="0">
                <a:solidFill>
                  <a:srgbClr val="308038"/>
                </a:solidFill>
              </a:rPr>
              <a:t>: научные, </a:t>
            </a:r>
            <a:r>
              <a:rPr lang="ru-RU" sz="1600" dirty="0">
                <a:solidFill>
                  <a:srgbClr val="308038"/>
                </a:solidFill>
              </a:rPr>
              <a:t>эколого-просветительские, </a:t>
            </a:r>
            <a:r>
              <a:rPr lang="ru-RU" sz="1600" dirty="0" smtClean="0">
                <a:solidFill>
                  <a:srgbClr val="308038"/>
                </a:solidFill>
              </a:rPr>
              <a:t>рекреационные, природоохранные, </a:t>
            </a:r>
            <a:r>
              <a:rPr lang="ru-RU" sz="1600" dirty="0">
                <a:solidFill>
                  <a:srgbClr val="308038"/>
                </a:solidFill>
              </a:rPr>
              <a:t>природно-познавательный </a:t>
            </a:r>
            <a:r>
              <a:rPr lang="ru-RU" sz="1600" dirty="0" smtClean="0">
                <a:solidFill>
                  <a:srgbClr val="308038"/>
                </a:solidFill>
              </a:rPr>
              <a:t>туризм, </a:t>
            </a:r>
            <a:r>
              <a:rPr lang="ru-RU" sz="1600" dirty="0">
                <a:solidFill>
                  <a:srgbClr val="308038"/>
                </a:solidFill>
              </a:rPr>
              <a:t>благоустройство </a:t>
            </a:r>
            <a:r>
              <a:rPr lang="ru-RU" sz="1600" dirty="0" smtClean="0">
                <a:solidFill>
                  <a:srgbClr val="308038"/>
                </a:solidFill>
              </a:rPr>
              <a:t>территории и др.</a:t>
            </a:r>
            <a:r>
              <a:rPr lang="ru-RU" sz="1600" dirty="0">
                <a:solidFill>
                  <a:srgbClr val="308038"/>
                </a:solidFill>
              </a:rPr>
              <a:t> 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Строительство, реконструкция, капитальный ремонт объектов капитального строительства в границах заказника запрещены, за исключением размещения линейных </a:t>
            </a:r>
            <a:r>
              <a:rPr lang="ru-RU" sz="1600" dirty="0" smtClean="0">
                <a:solidFill>
                  <a:srgbClr val="308038"/>
                </a:solidFill>
              </a:rPr>
              <a:t>объектов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Санитарные рубки лесных насаждений, а также рубки древесных насаждений, кустарников и подроста на землях, не относящихся к лесному фонду, иные санитарно-оздоровительные либо противопожарные мероприятия проводятся по согласованию с </a:t>
            </a:r>
            <a:r>
              <a:rPr lang="ru-RU" sz="1600" dirty="0" err="1">
                <a:solidFill>
                  <a:srgbClr val="308038"/>
                </a:solidFill>
              </a:rPr>
              <a:t>МЛХиП</a:t>
            </a:r>
            <a:r>
              <a:rPr lang="ru-RU" sz="1600" dirty="0">
                <a:solidFill>
                  <a:srgbClr val="308038"/>
                </a:solidFill>
              </a:rPr>
              <a:t> ЯО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Вред, причинённый природным объектам и комплексам в границах заказника, подлежит возмещению в соответствии с утвержденными в установленном порядке таксами и методиками исчисления размера ущерба, а при их отсутствии - по фактическим затратам на восстановление природных объектов и </a:t>
            </a:r>
            <a:r>
              <a:rPr lang="ru-RU" sz="1600" dirty="0" smtClean="0">
                <a:solidFill>
                  <a:srgbClr val="308038"/>
                </a:solidFill>
              </a:rPr>
              <a:t>комплексов</a:t>
            </a:r>
            <a:endParaRPr lang="ru-RU" sz="1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800" dirty="0">
              <a:solidFill>
                <a:srgbClr val="527A5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49" y="2340149"/>
            <a:ext cx="3832149" cy="2892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15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43621" y="1044005"/>
            <a:ext cx="90730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особой охраны территорий 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памятников природы</a:t>
            </a:r>
          </a:p>
          <a:p>
            <a:pPr algn="ctr"/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регионального </a:t>
            </a:r>
            <a:r>
              <a:rPr lang="ru-RU" sz="16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значения в Ярославской области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5900" y="1810660"/>
            <a:ext cx="8024465" cy="5096190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Запрещаются любые виды деятельности, рекреационного и иного природопользования, влекущие за собой нарушение сохранности памятника </a:t>
            </a:r>
            <a:r>
              <a:rPr lang="ru-RU" sz="1600" dirty="0" smtClean="0">
                <a:solidFill>
                  <a:srgbClr val="308038"/>
                </a:solidFill>
              </a:rPr>
              <a:t>природы, </a:t>
            </a:r>
            <a:r>
              <a:rPr lang="ru-RU" sz="1600" dirty="0">
                <a:solidFill>
                  <a:srgbClr val="308038"/>
                </a:solidFill>
              </a:rPr>
              <a:t>а также противоречащие целям объявления данного природного объекта (природного комплекса) памятником </a:t>
            </a:r>
            <a:r>
              <a:rPr lang="ru-RU" sz="1600" dirty="0" smtClean="0">
                <a:solidFill>
                  <a:srgbClr val="308038"/>
                </a:solidFill>
              </a:rPr>
              <a:t>природы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Допускается использование </a:t>
            </a:r>
            <a:r>
              <a:rPr lang="ru-RU" sz="1600" dirty="0" smtClean="0">
                <a:solidFill>
                  <a:srgbClr val="308038"/>
                </a:solidFill>
              </a:rPr>
              <a:t>памятника природы в </a:t>
            </a:r>
            <a:r>
              <a:rPr lang="ru-RU" sz="1600" dirty="0">
                <a:solidFill>
                  <a:srgbClr val="308038"/>
                </a:solidFill>
              </a:rPr>
              <a:t>следующих целях</a:t>
            </a:r>
            <a:r>
              <a:rPr lang="ru-RU" sz="1600" dirty="0" smtClean="0">
                <a:solidFill>
                  <a:srgbClr val="308038"/>
                </a:solidFill>
              </a:rPr>
              <a:t>: научные, </a:t>
            </a:r>
            <a:r>
              <a:rPr lang="ru-RU" sz="1600" dirty="0">
                <a:solidFill>
                  <a:srgbClr val="308038"/>
                </a:solidFill>
              </a:rPr>
              <a:t>эколого-просветительские, </a:t>
            </a:r>
            <a:r>
              <a:rPr lang="ru-RU" sz="1600" dirty="0" smtClean="0">
                <a:solidFill>
                  <a:srgbClr val="308038"/>
                </a:solidFill>
              </a:rPr>
              <a:t>рекреационные, природоохранные, </a:t>
            </a:r>
            <a:r>
              <a:rPr lang="ru-RU" sz="1600" dirty="0">
                <a:solidFill>
                  <a:srgbClr val="308038"/>
                </a:solidFill>
              </a:rPr>
              <a:t>природно-познавательный </a:t>
            </a:r>
            <a:r>
              <a:rPr lang="ru-RU" sz="1600" dirty="0" smtClean="0">
                <a:solidFill>
                  <a:srgbClr val="308038"/>
                </a:solidFill>
              </a:rPr>
              <a:t>туризм, </a:t>
            </a:r>
            <a:r>
              <a:rPr lang="ru-RU" sz="1600" dirty="0">
                <a:solidFill>
                  <a:srgbClr val="308038"/>
                </a:solidFill>
              </a:rPr>
              <a:t>благоустройство </a:t>
            </a:r>
            <a:r>
              <a:rPr lang="ru-RU" sz="1600" dirty="0" smtClean="0">
                <a:solidFill>
                  <a:srgbClr val="308038"/>
                </a:solidFill>
              </a:rPr>
              <a:t>территории и др.</a:t>
            </a:r>
            <a:r>
              <a:rPr lang="ru-RU" sz="1600" dirty="0">
                <a:solidFill>
                  <a:srgbClr val="308038"/>
                </a:solidFill>
              </a:rPr>
              <a:t> </a:t>
            </a:r>
            <a:r>
              <a:rPr lang="ru-RU" sz="16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Строительство, реконструкция, капитальный ремонт объектов капитального строительства в границах </a:t>
            </a:r>
            <a:r>
              <a:rPr lang="ru-RU" sz="1600" dirty="0" smtClean="0">
                <a:solidFill>
                  <a:srgbClr val="308038"/>
                </a:solidFill>
              </a:rPr>
              <a:t>памятника природы запрещены</a:t>
            </a:r>
            <a:r>
              <a:rPr lang="ru-RU" sz="1600" dirty="0">
                <a:solidFill>
                  <a:srgbClr val="308038"/>
                </a:solidFill>
              </a:rPr>
              <a:t>, за исключением размещения линейных </a:t>
            </a:r>
            <a:r>
              <a:rPr lang="ru-RU" sz="1600" dirty="0" smtClean="0">
                <a:solidFill>
                  <a:srgbClr val="308038"/>
                </a:solidFill>
              </a:rPr>
              <a:t>объектов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Санитарные рубки лесных насаждений, а также рубки древесных насаждений, кустарников и подроста на землях, не относящихся к лесному фонду, иные санитарно-оздоровительные либо противопожарные мероприятия проводятся по согласованию с  </a:t>
            </a:r>
            <a:r>
              <a:rPr lang="ru-RU" sz="1600" dirty="0" err="1">
                <a:solidFill>
                  <a:srgbClr val="308038"/>
                </a:solidFill>
              </a:rPr>
              <a:t>МЛХиП</a:t>
            </a:r>
            <a:r>
              <a:rPr lang="ru-RU" sz="1600" dirty="0">
                <a:solidFill>
                  <a:srgbClr val="308038"/>
                </a:solidFill>
              </a:rPr>
              <a:t> ЯО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600" dirty="0">
                <a:solidFill>
                  <a:srgbClr val="308038"/>
                </a:solidFill>
              </a:rPr>
              <a:t>Вред, причинённый природным объектам и комплексам в границах памятника природы, подлежит возмещению в соответствии с утвержденными в установленном порядке таксами и методиками исчисления размера ущерба, а при их отсутствии - по фактическим затратам на восстановление природных объектов и </a:t>
            </a:r>
            <a:r>
              <a:rPr lang="ru-RU" sz="1600" dirty="0" smtClean="0">
                <a:solidFill>
                  <a:srgbClr val="308038"/>
                </a:solidFill>
              </a:rPr>
              <a:t>комплексов</a:t>
            </a:r>
            <a:endParaRPr lang="ru-RU" sz="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800" dirty="0">
              <a:solidFill>
                <a:srgbClr val="527A5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478" y="2268141"/>
            <a:ext cx="3815392" cy="272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06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5749" y="907648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Информирование об </a:t>
            </a:r>
            <a:r>
              <a:rPr lang="en-US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информационные знаки (аншлаги)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2" descr="C:\Users\habarovmv\Documents\Презентации (разные)\2023 - к докладу по ООПТ на комитете Думы январь\слайд - аншлаг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931" y="1354656"/>
            <a:ext cx="8482918" cy="494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C:\Users\sharapova\Desktop\скоб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597" y="1548061"/>
            <a:ext cx="3240359" cy="2136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sharapova\Desktop\ляп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981" y="1548061"/>
            <a:ext cx="2637885" cy="2136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C:\Users\sharapova\Desktop\высок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597" y="3827622"/>
            <a:ext cx="3240359" cy="2467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C:\Users\sharapova\Desktop\норск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866" y="3827622"/>
            <a:ext cx="3338779" cy="24729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225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945207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Информирование об </a:t>
            </a:r>
            <a:r>
              <a:rPr lang="en-US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публичная кадастровая карта </a:t>
            </a:r>
            <a:r>
              <a:rPr lang="ru-RU" b="1" dirty="0" err="1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Росреестра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 descr="C:\Users\habarovmv\Documents\Презентации (разные)\2023 - к докладу по ООПТ на комитете Думы январь\слайд - публичк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12" y="1434008"/>
            <a:ext cx="10771188" cy="51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7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0765" y="945207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Информирование об </a:t>
            </a:r>
            <a:r>
              <a:rPr lang="en-US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ru-RU" b="1" dirty="0" err="1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Геопортал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Ярославской области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2" descr="C:\Users\habarovmv\Documents\Презентации (разные)\2023 - к докладу по ООПТ на комитете Думы январь\слайд - геопортал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17" y="1476053"/>
            <a:ext cx="11095038" cy="503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40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945207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Информирование об </a:t>
            </a:r>
            <a:r>
              <a:rPr lang="en-US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сайт ГБУ ЯО «Центр охраны окружающей среды»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 descr="C:\Users\zapiseckydv\Desktop\Аутисты\1\SnipImage (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5" y="1387624"/>
            <a:ext cx="5518631" cy="444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zapiseckydv\Desktop\Аутисты\1\SnipImag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027" y="1387625"/>
            <a:ext cx="5876471" cy="444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38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1116013"/>
            <a:ext cx="11921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Интерактивная карта </a:t>
            </a:r>
            <a:r>
              <a:rPr lang="en-US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сайта ГБУ ЯО «Центр охраны окружающей среды»</a:t>
            </a:r>
            <a:endParaRPr lang="ru-RU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620069"/>
            <a:ext cx="11413074" cy="451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36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1116013"/>
            <a:ext cx="11921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Интерактивная карта </a:t>
            </a:r>
            <a:r>
              <a:rPr lang="en-US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сайта ГБУ ЯО «Центр охраны окружающей среды»</a:t>
            </a:r>
            <a:endParaRPr lang="ru-RU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3" y="1692077"/>
            <a:ext cx="10257098" cy="4705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8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078344"/>
            <a:ext cx="1036915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Санитарные рубки лесных насаждений, а также рубки древесных насаждений, кустарников и подроста на землях, не относящихся к лесному фонду, иные санитарно-оздоровительные либо противопожарные мероприятия в границах ООПТ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8469" y="2124125"/>
            <a:ext cx="7728049" cy="3849695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Проводятся </a:t>
            </a:r>
            <a:r>
              <a:rPr lang="ru-RU" sz="1400" u="sng" dirty="0">
                <a:solidFill>
                  <a:srgbClr val="308038"/>
                </a:solidFill>
              </a:rPr>
              <a:t>по согласованию с </a:t>
            </a:r>
            <a:r>
              <a:rPr lang="ru-RU" sz="1400" u="sng" dirty="0" err="1">
                <a:solidFill>
                  <a:srgbClr val="308038"/>
                </a:solidFill>
              </a:rPr>
              <a:t>МЛХиП</a:t>
            </a:r>
            <a:r>
              <a:rPr lang="ru-RU" sz="1400" u="sng" dirty="0">
                <a:solidFill>
                  <a:srgbClr val="308038"/>
                </a:solidFill>
              </a:rPr>
              <a:t> ЯО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7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Для получения согласования заявители (пользователи, владельцы и собственники земельных участков - для участков, не относящихся к лесному фонду) направляют документы, обосновывающие необходимость осуществления санитарно-оздоровительных либо противопожарных мероприятий, в </a:t>
            </a:r>
            <a:r>
              <a:rPr lang="ru-RU" sz="1400" dirty="0" err="1">
                <a:solidFill>
                  <a:srgbClr val="308038"/>
                </a:solidFill>
              </a:rPr>
              <a:t>МЛХиП</a:t>
            </a:r>
            <a:r>
              <a:rPr lang="ru-RU" sz="1400" dirty="0">
                <a:solidFill>
                  <a:srgbClr val="308038"/>
                </a:solidFill>
              </a:rPr>
              <a:t> ЯО на согласование </a:t>
            </a:r>
            <a:r>
              <a:rPr lang="ru-RU" sz="14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700" b="1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В случаях если предусмотрена вырубка угрожающих падением или находящихся в аварийном состоянии деревьев, обрубка ветвей и (или) удаление отдельных стволов многоствольных деревьев и кустарников, а также уборка упавших стволов и ветвей деревьев, расположенных в границах населенных пунктов и (или) на территориях общего пользования, заявитель представляет фотоматериалы, подтверждающие необходимость осуществления указанных </a:t>
            </a:r>
            <a:r>
              <a:rPr lang="ru-RU" sz="1400" dirty="0" smtClean="0">
                <a:solidFill>
                  <a:srgbClr val="308038"/>
                </a:solidFill>
              </a:rPr>
              <a:t>мероприятий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7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Рубки лесных насаждений, иные мероприятия по использованию лесов, а также рубки древесных насаждений, кустарников и подроста на землях, не относящихся к лесному фонду, производятся </a:t>
            </a:r>
            <a:r>
              <a:rPr lang="ru-RU" sz="1400" u="sng" dirty="0">
                <a:solidFill>
                  <a:srgbClr val="308038"/>
                </a:solidFill>
              </a:rPr>
              <a:t>под контролем </a:t>
            </a:r>
            <a:r>
              <a:rPr lang="ru-RU" sz="1400" u="sng" dirty="0" smtClean="0">
                <a:solidFill>
                  <a:srgbClr val="308038"/>
                </a:solidFill>
              </a:rPr>
              <a:t>ГБУ ЯО «Центр охраны окружающей среды»</a:t>
            </a:r>
            <a:r>
              <a:rPr lang="ru-RU" sz="1400" dirty="0" smtClean="0">
                <a:solidFill>
                  <a:srgbClr val="308038"/>
                </a:solidFill>
              </a:rPr>
              <a:t>. </a:t>
            </a:r>
            <a:r>
              <a:rPr lang="ru-RU" sz="1400" dirty="0">
                <a:solidFill>
                  <a:srgbClr val="308038"/>
                </a:solidFill>
              </a:rPr>
              <a:t>Заявитель не менее чем за </a:t>
            </a:r>
            <a:r>
              <a:rPr lang="ru-RU" sz="1400" u="sng" dirty="0">
                <a:solidFill>
                  <a:srgbClr val="308038"/>
                </a:solidFill>
              </a:rPr>
              <a:t>5 календарных дней</a:t>
            </a:r>
            <a:r>
              <a:rPr lang="ru-RU" sz="1400" dirty="0">
                <a:solidFill>
                  <a:srgbClr val="308038"/>
                </a:solidFill>
              </a:rPr>
              <a:t> до начала проведения указанных работ направляет в ГБУ ЯО «Центр охраны окружающей среды</a:t>
            </a:r>
            <a:r>
              <a:rPr lang="ru-RU" sz="1400" dirty="0" smtClean="0">
                <a:solidFill>
                  <a:srgbClr val="308038"/>
                </a:solidFill>
              </a:rPr>
              <a:t>» </a:t>
            </a:r>
            <a:r>
              <a:rPr lang="ru-RU" sz="1400" dirty="0">
                <a:solidFill>
                  <a:srgbClr val="308038"/>
                </a:solidFill>
              </a:rPr>
              <a:t>соответствующее </a:t>
            </a:r>
            <a:r>
              <a:rPr lang="ru-RU" sz="1400" dirty="0" smtClean="0">
                <a:solidFill>
                  <a:srgbClr val="308038"/>
                </a:solidFill>
              </a:rPr>
              <a:t>извещение</a:t>
            </a:r>
            <a:endParaRPr lang="ru-RU" sz="14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365" y="2837756"/>
            <a:ext cx="365414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6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188021"/>
            <a:ext cx="1036915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Благоустройство территории, содержание существующих дорог (включая дорожные сооружения), подсадка деревьев и кустарников в границах ООПТ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5508" y="2268141"/>
            <a:ext cx="6784444" cy="3095643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Проводятся </a:t>
            </a:r>
            <a:r>
              <a:rPr lang="ru-RU" sz="1400" u="sng" dirty="0">
                <a:solidFill>
                  <a:srgbClr val="308038"/>
                </a:solidFill>
              </a:rPr>
              <a:t>при согласовании с </a:t>
            </a:r>
            <a:r>
              <a:rPr lang="ru-RU" sz="1400" u="sng" dirty="0" err="1">
                <a:solidFill>
                  <a:srgbClr val="308038"/>
                </a:solidFill>
              </a:rPr>
              <a:t>МЛХиП</a:t>
            </a:r>
            <a:r>
              <a:rPr lang="ru-RU" sz="1400" u="sng" dirty="0">
                <a:solidFill>
                  <a:srgbClr val="308038"/>
                </a:solidFill>
              </a:rPr>
              <a:t> ЯО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7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Физическое или юридическое лицо представляет в </a:t>
            </a:r>
            <a:r>
              <a:rPr lang="ru-RU" sz="1400" dirty="0" err="1">
                <a:solidFill>
                  <a:srgbClr val="308038"/>
                </a:solidFill>
              </a:rPr>
              <a:t>МЛХиП</a:t>
            </a:r>
            <a:r>
              <a:rPr lang="ru-RU" sz="1400" dirty="0">
                <a:solidFill>
                  <a:srgbClr val="308038"/>
                </a:solidFill>
              </a:rPr>
              <a:t> ЯО: заявление с указанием вида, объема и сроков работ, которые подлежат согласованию; перечень и обоснование необходимости проведения работ, карты (схемы) мест их проведения, а также материалы, обосновывающие отсутствие негативного воздействия на ООПТ</a:t>
            </a:r>
            <a:endParaRPr lang="ru-RU" sz="14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7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308038"/>
                </a:solidFill>
              </a:rPr>
              <a:t>Заинтересованное лицо не менее чем за </a:t>
            </a:r>
            <a:r>
              <a:rPr lang="ru-RU" sz="1400" u="sng" dirty="0">
                <a:solidFill>
                  <a:srgbClr val="308038"/>
                </a:solidFill>
              </a:rPr>
              <a:t>3 календарных дня</a:t>
            </a:r>
            <a:r>
              <a:rPr lang="ru-RU" sz="1400" dirty="0">
                <a:solidFill>
                  <a:srgbClr val="308038"/>
                </a:solidFill>
              </a:rPr>
              <a:t> до предполагаемого начала проведения работ направляет в ГБУ ЯО «Центр охраны окружающей среды» соответствующее извещение, в котором указываются реквизиты письма </a:t>
            </a:r>
            <a:r>
              <a:rPr lang="ru-RU" sz="1400" dirty="0" err="1">
                <a:solidFill>
                  <a:srgbClr val="308038"/>
                </a:solidFill>
              </a:rPr>
              <a:t>МЛХиП</a:t>
            </a:r>
            <a:r>
              <a:rPr lang="ru-RU" sz="1400" dirty="0">
                <a:solidFill>
                  <a:srgbClr val="308038"/>
                </a:solidFill>
              </a:rPr>
              <a:t> ЯО о согласовании работ,  сроки осуществления работ и контактные данные представителя заинтересованного лица для оперативной связи (фамилия, имя, отчество (при наличии), должность, номер телефона). К указанному извещению прилагаются карты (схемы) мест проведения работ</a:t>
            </a:r>
            <a:endParaRPr lang="en-US" sz="7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285" y="2412157"/>
            <a:ext cx="4408213" cy="2988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17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081491"/>
            <a:ext cx="1036915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Движение и стоянка механизированных транспортных средств в границах ООПТ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8299" y="1620069"/>
            <a:ext cx="11112425" cy="725763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>
              <a:defRPr/>
            </a:pPr>
            <a:r>
              <a:rPr lang="ru-RU" sz="1400" dirty="0" smtClean="0">
                <a:solidFill>
                  <a:srgbClr val="308038"/>
                </a:solidFill>
              </a:rPr>
              <a:t>В границах ООПТ </a:t>
            </a:r>
            <a:r>
              <a:rPr lang="ru-RU" sz="1400" u="sng" dirty="0" smtClean="0">
                <a:solidFill>
                  <a:srgbClr val="308038"/>
                </a:solidFill>
              </a:rPr>
              <a:t>запрещено движение </a:t>
            </a:r>
            <a:r>
              <a:rPr lang="ru-RU" sz="1400" u="sng" dirty="0">
                <a:solidFill>
                  <a:srgbClr val="308038"/>
                </a:solidFill>
              </a:rPr>
              <a:t>механизированных транспортных средств вне дорог общего пользования и стоянка вне дорог и специально оборудованных мест, имеющих твердое покрытие</a:t>
            </a:r>
            <a:r>
              <a:rPr lang="ru-RU" sz="1400" dirty="0">
                <a:solidFill>
                  <a:srgbClr val="308038"/>
                </a:solidFill>
              </a:rPr>
              <a:t>, а также движение и стоянка на акватории водных объектов моторных лодок, гидроциклов, иных водных моторных транспортных средств, за исключением </a:t>
            </a:r>
            <a:r>
              <a:rPr lang="ru-RU" sz="1400" dirty="0" smtClean="0">
                <a:solidFill>
                  <a:srgbClr val="308038"/>
                </a:solidFill>
              </a:rPr>
              <a:t>транспортных </a:t>
            </a:r>
            <a:r>
              <a:rPr lang="ru-RU" sz="1400" dirty="0">
                <a:solidFill>
                  <a:srgbClr val="308038"/>
                </a:solidFill>
              </a:rPr>
              <a:t>средств, указанных </a:t>
            </a:r>
            <a:r>
              <a:rPr lang="ru-RU" sz="1400" dirty="0" smtClean="0">
                <a:solidFill>
                  <a:srgbClr val="308038"/>
                </a:solidFill>
              </a:rPr>
              <a:t>ниже</a:t>
            </a:r>
            <a:endParaRPr lang="en-US" sz="7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8300" y="2594978"/>
            <a:ext cx="8025912" cy="3311086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r>
              <a:rPr lang="ru-RU" sz="1400" u="sng" dirty="0" smtClean="0">
                <a:solidFill>
                  <a:srgbClr val="308038"/>
                </a:solidFill>
              </a:rPr>
              <a:t>Движение </a:t>
            </a:r>
            <a:r>
              <a:rPr lang="ru-RU" sz="1400" u="sng" dirty="0">
                <a:solidFill>
                  <a:srgbClr val="308038"/>
                </a:solidFill>
              </a:rPr>
              <a:t>и стоянка механизированных транспортных средств </a:t>
            </a:r>
            <a:r>
              <a:rPr lang="ru-RU" sz="1400" u="sng" dirty="0" smtClean="0">
                <a:solidFill>
                  <a:srgbClr val="308038"/>
                </a:solidFill>
              </a:rPr>
              <a:t>в границах ООПТ разрешаются </a:t>
            </a:r>
            <a:r>
              <a:rPr lang="ru-RU" sz="1400" u="sng" dirty="0">
                <a:solidFill>
                  <a:srgbClr val="308038"/>
                </a:solidFill>
              </a:rPr>
              <a:t>в целях</a:t>
            </a:r>
            <a:r>
              <a:rPr lang="ru-RU" sz="1400" dirty="0">
                <a:solidFill>
                  <a:srgbClr val="308038"/>
                </a:solidFill>
              </a:rPr>
              <a:t>: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охраны и изучения </a:t>
            </a:r>
            <a:r>
              <a:rPr lang="ru-RU" sz="1400" dirty="0" smtClean="0">
                <a:solidFill>
                  <a:srgbClr val="308038"/>
                </a:solidFill>
              </a:rPr>
              <a:t>ООПТ;</a:t>
            </a:r>
            <a:endParaRPr lang="ru-RU" sz="1400" dirty="0">
              <a:solidFill>
                <a:srgbClr val="308038"/>
              </a:solidFill>
            </a:endParaRPr>
          </a:p>
          <a:p>
            <a:r>
              <a:rPr lang="ru-RU" sz="1400" dirty="0">
                <a:solidFill>
                  <a:srgbClr val="308038"/>
                </a:solidFill>
              </a:rPr>
              <a:t>- соблюдения режима особой охраны </a:t>
            </a:r>
            <a:r>
              <a:rPr lang="ru-RU" sz="1400" dirty="0" smtClean="0">
                <a:solidFill>
                  <a:srgbClr val="308038"/>
                </a:solidFill>
              </a:rPr>
              <a:t>ООПТ;</a:t>
            </a:r>
            <a:endParaRPr lang="ru-RU" sz="1400" dirty="0">
              <a:solidFill>
                <a:srgbClr val="308038"/>
              </a:solidFill>
            </a:endParaRPr>
          </a:p>
          <a:p>
            <a:r>
              <a:rPr lang="ru-RU" sz="1400" dirty="0">
                <a:solidFill>
                  <a:srgbClr val="308038"/>
                </a:solidFill>
              </a:rPr>
              <a:t>- выполнения целей и задач </a:t>
            </a:r>
            <a:r>
              <a:rPr lang="ru-RU" sz="1400" dirty="0" smtClean="0">
                <a:solidFill>
                  <a:srgbClr val="308038"/>
                </a:solidFill>
              </a:rPr>
              <a:t>ООПТ;</a:t>
            </a:r>
            <a:endParaRPr lang="ru-RU" sz="1400" dirty="0">
              <a:solidFill>
                <a:srgbClr val="308038"/>
              </a:solidFill>
            </a:endParaRPr>
          </a:p>
          <a:p>
            <a:r>
              <a:rPr lang="ru-RU" sz="1400" dirty="0">
                <a:solidFill>
                  <a:srgbClr val="308038"/>
                </a:solidFill>
              </a:rPr>
              <a:t>- осуществления государственного контроля (надзора) и муниципального контроля;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пресечения и раскрытия преступлений;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осуществления аварийно-спасательных работ;</a:t>
            </a:r>
          </a:p>
          <a:p>
            <a:r>
              <a:rPr lang="ru-RU" sz="1400" dirty="0" smtClean="0">
                <a:solidFill>
                  <a:srgbClr val="308038"/>
                </a:solidFill>
              </a:rPr>
              <a:t>-  осуществления </a:t>
            </a:r>
            <a:r>
              <a:rPr lang="ru-RU" sz="1400" dirty="0">
                <a:solidFill>
                  <a:srgbClr val="308038"/>
                </a:solidFill>
              </a:rPr>
              <a:t>мероприятий по предотвращению и ликвидации чрезвычайных </a:t>
            </a:r>
            <a:r>
              <a:rPr lang="ru-RU" sz="1400" dirty="0" smtClean="0">
                <a:solidFill>
                  <a:srgbClr val="308038"/>
                </a:solidFill>
              </a:rPr>
              <a:t>ситуаций</a:t>
            </a:r>
          </a:p>
          <a:p>
            <a:r>
              <a:rPr lang="ru-RU" sz="1400" dirty="0" smtClean="0">
                <a:solidFill>
                  <a:srgbClr val="308038"/>
                </a:solidFill>
              </a:rPr>
              <a:t>    природного </a:t>
            </a:r>
            <a:r>
              <a:rPr lang="ru-RU" sz="1400" dirty="0">
                <a:solidFill>
                  <a:srgbClr val="308038"/>
                </a:solidFill>
              </a:rPr>
              <a:t>и техногенного характера;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осуществления государственного экологического мониторинга;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осуществления научных исследований;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обеспечения судоходства и содержания внутренних водных путей;</a:t>
            </a:r>
          </a:p>
          <a:p>
            <a:r>
              <a:rPr lang="ru-RU" sz="1400" dirty="0">
                <a:solidFill>
                  <a:srgbClr val="308038"/>
                </a:solidFill>
              </a:rPr>
              <a:t>- осуществления санитарно-оздоровительных, противопожарных мероприятий, иных </a:t>
            </a:r>
            <a:r>
              <a:rPr lang="ru-RU" sz="1400" dirty="0" smtClean="0">
                <a:solidFill>
                  <a:srgbClr val="308038"/>
                </a:solidFill>
              </a:rPr>
              <a:t>мероприятий;</a:t>
            </a:r>
            <a:endParaRPr lang="ru-RU" sz="1400" dirty="0">
              <a:solidFill>
                <a:srgbClr val="308038"/>
              </a:solidFill>
            </a:endParaRPr>
          </a:p>
          <a:p>
            <a:r>
              <a:rPr lang="ru-RU" sz="1400" dirty="0">
                <a:solidFill>
                  <a:srgbClr val="308038"/>
                </a:solidFill>
              </a:rPr>
              <a:t>- обеспечения функционирования выделенных зон ограниченного хозяйственного использования;</a:t>
            </a:r>
          </a:p>
          <a:p>
            <a:r>
              <a:rPr lang="ru-RU" sz="1400" dirty="0" smtClean="0">
                <a:solidFill>
                  <a:srgbClr val="308038"/>
                </a:solidFill>
              </a:rPr>
              <a:t>-  </a:t>
            </a:r>
            <a:r>
              <a:rPr lang="ru-RU" sz="1400" dirty="0">
                <a:solidFill>
                  <a:srgbClr val="308038"/>
                </a:solidFill>
              </a:rPr>
              <a:t>обеспечения реализации мероприятий, получивших согласования (разрешения) </a:t>
            </a:r>
            <a:r>
              <a:rPr lang="ru-RU" sz="1400" dirty="0" err="1">
                <a:solidFill>
                  <a:srgbClr val="308038"/>
                </a:solidFill>
              </a:rPr>
              <a:t>МЛХиП</a:t>
            </a:r>
            <a:r>
              <a:rPr lang="ru-RU" sz="1400" dirty="0">
                <a:solidFill>
                  <a:srgbClr val="308038"/>
                </a:solidFill>
              </a:rPr>
              <a:t> ЯО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731" y="2700189"/>
            <a:ext cx="3423356" cy="2735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41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971997"/>
            <a:ext cx="1036915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Выделение зон ограниченного хозяйственного использования в границах ООПТ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8299" y="1476053"/>
            <a:ext cx="11328449" cy="1741426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rgbClr val="308038"/>
                </a:solidFill>
              </a:rPr>
              <a:t>В</a:t>
            </a:r>
            <a:r>
              <a:rPr lang="ru-RU" sz="1400" dirty="0" smtClean="0">
                <a:solidFill>
                  <a:srgbClr val="308038"/>
                </a:solidFill>
              </a:rPr>
              <a:t>ыделение </a:t>
            </a:r>
            <a:r>
              <a:rPr lang="ru-RU" sz="1400" dirty="0">
                <a:solidFill>
                  <a:srgbClr val="308038"/>
                </a:solidFill>
              </a:rPr>
              <a:t>зон ограниченного хозяйственного </a:t>
            </a:r>
            <a:r>
              <a:rPr lang="ru-RU" sz="1400" dirty="0" smtClean="0">
                <a:solidFill>
                  <a:srgbClr val="308038"/>
                </a:solidFill>
              </a:rPr>
              <a:t>использования в границах ООПТ осуществляются </a:t>
            </a:r>
            <a:r>
              <a:rPr lang="ru-RU" sz="1400" dirty="0">
                <a:solidFill>
                  <a:srgbClr val="308038"/>
                </a:solidFill>
              </a:rPr>
              <a:t>с целью сохранения (оптимизации состояния) природного комплекса или объекта с учетом сложившегося уровня природопользования и необходимости функционирования населенных пунктов и объектов </a:t>
            </a:r>
            <a:r>
              <a:rPr lang="ru-RU" sz="1400" dirty="0" smtClean="0">
                <a:solidFill>
                  <a:srgbClr val="308038"/>
                </a:solidFill>
              </a:rPr>
              <a:t>инфраструктуры</a:t>
            </a:r>
          </a:p>
          <a:p>
            <a:pPr>
              <a:defRPr/>
            </a:pPr>
            <a:endParaRPr lang="ru-RU" sz="5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1400" dirty="0">
                <a:solidFill>
                  <a:srgbClr val="308038"/>
                </a:solidFill>
              </a:rPr>
              <a:t>Р</a:t>
            </a:r>
            <a:r>
              <a:rPr lang="ru-RU" sz="1400" dirty="0" smtClean="0">
                <a:solidFill>
                  <a:srgbClr val="308038"/>
                </a:solidFill>
              </a:rPr>
              <a:t>ешение </a:t>
            </a:r>
            <a:r>
              <a:rPr lang="ru-RU" sz="1400" dirty="0">
                <a:solidFill>
                  <a:srgbClr val="308038"/>
                </a:solidFill>
              </a:rPr>
              <a:t>об изменении зонирования ООПТ, выделении зон ограниченного хозяйственного использования, реорганизации ООПТ принимается на основании материалов комплексного экологического обследования и иных </a:t>
            </a:r>
            <a:r>
              <a:rPr lang="ru-RU" sz="1400" dirty="0" smtClean="0">
                <a:solidFill>
                  <a:srgbClr val="308038"/>
                </a:solidFill>
              </a:rPr>
              <a:t>документов</a:t>
            </a:r>
          </a:p>
          <a:p>
            <a:pPr>
              <a:defRPr/>
            </a:pPr>
            <a:endParaRPr lang="ru-RU" sz="500" dirty="0">
              <a:solidFill>
                <a:srgbClr val="308038"/>
              </a:solidFill>
            </a:endParaRPr>
          </a:p>
          <a:p>
            <a:pPr>
              <a:defRPr/>
            </a:pPr>
            <a:r>
              <a:rPr lang="ru-RU" sz="1400" dirty="0">
                <a:solidFill>
                  <a:srgbClr val="308038"/>
                </a:solidFill>
              </a:rPr>
              <a:t>З</a:t>
            </a:r>
            <a:r>
              <a:rPr lang="ru-RU" sz="1400" dirty="0" smtClean="0">
                <a:solidFill>
                  <a:srgbClr val="308038"/>
                </a:solidFill>
              </a:rPr>
              <a:t>оны </a:t>
            </a:r>
            <a:r>
              <a:rPr lang="ru-RU" sz="1400" dirty="0">
                <a:solidFill>
                  <a:srgbClr val="308038"/>
                </a:solidFill>
              </a:rPr>
              <a:t>ограниченного хозяйственного использования не могут быть выделены для видов деятельности, запрещенных режимом особой охраны ООПТ</a:t>
            </a:r>
            <a:endParaRPr lang="en-US" sz="1400" dirty="0">
              <a:solidFill>
                <a:srgbClr val="30803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8300" y="3298090"/>
            <a:ext cx="7670981" cy="3972806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r>
              <a:rPr lang="ru-RU" sz="1400" dirty="0"/>
              <a:t> </a:t>
            </a:r>
            <a:r>
              <a:rPr lang="ru-RU" sz="1400" dirty="0" smtClean="0"/>
              <a:t>  </a:t>
            </a:r>
            <a:r>
              <a:rPr lang="ru-RU" sz="1400" dirty="0" smtClean="0">
                <a:solidFill>
                  <a:srgbClr val="308038"/>
                </a:solidFill>
              </a:rPr>
              <a:t>Зоны </a:t>
            </a:r>
            <a:r>
              <a:rPr lang="ru-RU" sz="1400" dirty="0">
                <a:solidFill>
                  <a:srgbClr val="308038"/>
                </a:solidFill>
              </a:rPr>
              <a:t>ограниченного хозяйственного использования </a:t>
            </a:r>
            <a:r>
              <a:rPr lang="ru-RU" sz="1400" u="sng" dirty="0">
                <a:solidFill>
                  <a:srgbClr val="308038"/>
                </a:solidFill>
              </a:rPr>
              <a:t>могут быть выделены</a:t>
            </a:r>
            <a:r>
              <a:rPr lang="ru-RU" sz="1400" dirty="0" smtClean="0">
                <a:solidFill>
                  <a:srgbClr val="308038"/>
                </a:solidFill>
              </a:rPr>
              <a:t>:</a:t>
            </a:r>
          </a:p>
          <a:p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308038"/>
                </a:solidFill>
              </a:rPr>
              <a:t>для </a:t>
            </a:r>
            <a:r>
              <a:rPr lang="ru-RU" sz="1400" dirty="0">
                <a:solidFill>
                  <a:srgbClr val="308038"/>
                </a:solidFill>
              </a:rPr>
              <a:t>обеспечения функционирования хозяйственных и иных объектов, размещенных (построенных) в границах ООПТ до момента внесения сведений об ООПТ в ЕГРН или установления режима особой охраны ООПТ, запрещающего размещение таких объектов</a:t>
            </a:r>
            <a:r>
              <a:rPr lang="ru-RU" sz="1400" dirty="0" smtClean="0">
                <a:solidFill>
                  <a:srgbClr val="308038"/>
                </a:solidFill>
              </a:rPr>
              <a:t>;</a:t>
            </a:r>
          </a:p>
          <a:p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308038"/>
                </a:solidFill>
              </a:rPr>
              <a:t>для </a:t>
            </a:r>
            <a:r>
              <a:rPr lang="ru-RU" sz="1400" dirty="0">
                <a:solidFill>
                  <a:srgbClr val="308038"/>
                </a:solidFill>
              </a:rPr>
              <a:t>осуществления хозяйственной деятельности в границах ООПТ, право осуществления которой (за исключением случаев перевода земельных участков и (или) смены разрешенного вида использования земель) возникло у субъекта хозяйственной деятельности до момента внесения сведений об ООПТ в ЕГРН или установления режима особой охраны ООПТ, запрещающего осуществление такой деятельности</a:t>
            </a:r>
            <a:r>
              <a:rPr lang="ru-RU" sz="1400" dirty="0" smtClean="0">
                <a:solidFill>
                  <a:srgbClr val="30803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308038"/>
                </a:solidFill>
              </a:rPr>
              <a:t>для </a:t>
            </a:r>
            <a:r>
              <a:rPr lang="ru-RU" sz="1400" dirty="0">
                <a:solidFill>
                  <a:srgbClr val="308038"/>
                </a:solidFill>
              </a:rPr>
              <a:t>осуществления в границах ООПТ деятельности, разрешенной режимом особой охраны ООПТ</a:t>
            </a:r>
            <a:r>
              <a:rPr lang="ru-RU" sz="1400" dirty="0" smtClean="0">
                <a:solidFill>
                  <a:srgbClr val="30803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308038"/>
                </a:solidFill>
              </a:rPr>
              <a:t>для </a:t>
            </a:r>
            <a:r>
              <a:rPr lang="ru-RU" sz="1400" dirty="0">
                <a:solidFill>
                  <a:srgbClr val="308038"/>
                </a:solidFill>
              </a:rPr>
              <a:t>размещения в границах ООПТ линейных объектов при отсутствии альтернативных вариантов места размещения </a:t>
            </a:r>
            <a:r>
              <a:rPr lang="ru-RU" sz="1400" dirty="0" smtClean="0">
                <a:solidFill>
                  <a:srgbClr val="308038"/>
                </a:solidFill>
              </a:rPr>
              <a:t>объектов</a:t>
            </a:r>
          </a:p>
          <a:p>
            <a:pPr marL="285750" indent="-285750">
              <a:buFontTx/>
              <a:buChar char="-"/>
            </a:pPr>
            <a:endParaRPr lang="ru-RU" sz="1400" dirty="0"/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400" dirty="0" smtClean="0">
              <a:solidFill>
                <a:srgbClr val="308038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400" dirty="0">
              <a:solidFill>
                <a:srgbClr val="308038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533" y="3420269"/>
            <a:ext cx="3829497" cy="24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209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260029"/>
            <a:ext cx="10369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Особенности борьбы с борщевиком Сосновского в </a:t>
            </a:r>
            <a:r>
              <a:rPr lang="ru-RU" sz="18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границах ООПТ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79524" y="1980109"/>
            <a:ext cx="6264697" cy="4065139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 smtClean="0">
                <a:solidFill>
                  <a:srgbClr val="308038"/>
                </a:solidFill>
              </a:rPr>
              <a:t>В границах ООПТ </a:t>
            </a:r>
            <a:r>
              <a:rPr lang="ru-RU" sz="1800" u="sng" dirty="0" smtClean="0">
                <a:solidFill>
                  <a:srgbClr val="308038"/>
                </a:solidFill>
              </a:rPr>
              <a:t>запрещено применение ядохимикатов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sz="10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ru-RU" sz="1800" dirty="0">
                <a:solidFill>
                  <a:srgbClr val="308038"/>
                </a:solidFill>
              </a:rPr>
              <a:t>Согласно Методическим рекомендациям по борьбе с борщевиком Сосновского в Ярославской области департамента агропромышленного комплекса и потребительского рынка Ярославской области на территориях природоохранных зон </a:t>
            </a:r>
            <a:r>
              <a:rPr lang="ru-RU" sz="1800" u="sng" dirty="0">
                <a:solidFill>
                  <a:srgbClr val="308038"/>
                </a:solidFill>
              </a:rPr>
              <a:t>борьбу с борщевиком Сосновского возможно проводить только механическим методом: путем скашивания или </a:t>
            </a:r>
            <a:r>
              <a:rPr lang="ru-RU" sz="1800" u="sng" dirty="0" smtClean="0">
                <a:solidFill>
                  <a:srgbClr val="308038"/>
                </a:solidFill>
              </a:rPr>
              <a:t>выкапывания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ru-RU" sz="1500" b="1" u="sng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1800" dirty="0">
                <a:solidFill>
                  <a:srgbClr val="308038"/>
                </a:solidFill>
              </a:rPr>
              <a:t>В</a:t>
            </a:r>
            <a:r>
              <a:rPr lang="ru-RU" sz="1800" dirty="0" smtClean="0">
                <a:solidFill>
                  <a:srgbClr val="308038"/>
                </a:solidFill>
              </a:rPr>
              <a:t> настоящее время в </a:t>
            </a:r>
            <a:r>
              <a:rPr lang="ru-RU" sz="1800" u="sng" dirty="0" smtClean="0">
                <a:solidFill>
                  <a:srgbClr val="308038"/>
                </a:solidFill>
              </a:rPr>
              <a:t>ряд положений об ООПТ</a:t>
            </a:r>
            <a:r>
              <a:rPr lang="ru-RU" sz="1800" dirty="0" smtClean="0">
                <a:solidFill>
                  <a:srgbClr val="308038"/>
                </a:solidFill>
              </a:rPr>
              <a:t> внесены изменения, касающиеся  </a:t>
            </a:r>
            <a:r>
              <a:rPr lang="ru-RU" sz="1800" u="sng" dirty="0" smtClean="0">
                <a:solidFill>
                  <a:srgbClr val="308038"/>
                </a:solidFill>
              </a:rPr>
              <a:t>разрешения применения ядохимикатов</a:t>
            </a:r>
            <a:r>
              <a:rPr lang="ru-RU" sz="1800" dirty="0" smtClean="0">
                <a:solidFill>
                  <a:srgbClr val="308038"/>
                </a:solidFill>
              </a:rPr>
              <a:t> при проведении </a:t>
            </a:r>
            <a:r>
              <a:rPr lang="ru-RU" sz="1800" dirty="0">
                <a:solidFill>
                  <a:srgbClr val="308038"/>
                </a:solidFill>
              </a:rPr>
              <a:t>работ по борьбе с борщевиком </a:t>
            </a:r>
            <a:r>
              <a:rPr lang="ru-RU" sz="1800" dirty="0" smtClean="0">
                <a:solidFill>
                  <a:srgbClr val="308038"/>
                </a:solidFill>
              </a:rPr>
              <a:t>Сосновского, а также </a:t>
            </a:r>
            <a:r>
              <a:rPr lang="ru-RU" sz="1800" dirty="0" err="1" smtClean="0">
                <a:solidFill>
                  <a:srgbClr val="308038"/>
                </a:solidFill>
              </a:rPr>
              <a:t>акарицидной</a:t>
            </a:r>
            <a:r>
              <a:rPr lang="ru-RU" sz="1800" dirty="0" smtClean="0">
                <a:solidFill>
                  <a:srgbClr val="308038"/>
                </a:solidFill>
              </a:rPr>
              <a:t> </a:t>
            </a:r>
            <a:r>
              <a:rPr lang="ru-RU" sz="1800" dirty="0">
                <a:solidFill>
                  <a:srgbClr val="308038"/>
                </a:solidFill>
              </a:rPr>
              <a:t>обработке </a:t>
            </a:r>
            <a:r>
              <a:rPr lang="ru-RU" sz="1800" dirty="0" smtClean="0">
                <a:solidFill>
                  <a:srgbClr val="308038"/>
                </a:solidFill>
              </a:rPr>
              <a:t>территории</a:t>
            </a:r>
            <a:endParaRPr lang="en-US" sz="1800" b="1" u="sng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237" y="2196133"/>
            <a:ext cx="4455249" cy="3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810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260029"/>
            <a:ext cx="10369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контроль (надзор) в области охраны и использования </a:t>
            </a: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</a:p>
          <a:p>
            <a:pPr algn="ctr"/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01.01.2022 осуществляет ГБУ ЯО «Центр охраны окружающей среды» </a:t>
            </a:r>
            <a:endParaRPr lang="ru-RU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7671" y="2196133"/>
            <a:ext cx="9793088" cy="3357253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algn="just"/>
            <a:r>
              <a:rPr lang="ru-RU" sz="1800" u="sng" dirty="0" smtClean="0">
                <a:solidFill>
                  <a:srgbClr val="308038"/>
                </a:solidFill>
              </a:rPr>
              <a:t>Предметом </a:t>
            </a:r>
            <a:r>
              <a:rPr lang="ru-RU" sz="1800" u="sng" dirty="0">
                <a:solidFill>
                  <a:srgbClr val="308038"/>
                </a:solidFill>
              </a:rPr>
              <a:t>надзора</a:t>
            </a:r>
            <a:r>
              <a:rPr lang="ru-RU" sz="1800" dirty="0">
                <a:solidFill>
                  <a:srgbClr val="308038"/>
                </a:solidFill>
              </a:rPr>
              <a:t> в области охраны и использования ООПТ является соблюдение юридическими лицами, индивидуальными предпринимателями и гражданами на ООПТ регионального значения и в границах их охранных зон обязательных требований, установленных Федеральным законом № 33-ФЗ, другими федеральными законами и принимаемыми в соответствии с ними иными нормативными правовыми актами Российской Федерации, нормативными правовыми актами Ярославской области в области охраны и использования ООПТ, касающихся</a:t>
            </a:r>
            <a:r>
              <a:rPr lang="ru-RU" sz="1800" dirty="0" smtClean="0">
                <a:solidFill>
                  <a:srgbClr val="308038"/>
                </a:solidFill>
              </a:rPr>
              <a:t>:</a:t>
            </a:r>
          </a:p>
          <a:p>
            <a:pPr algn="just"/>
            <a:endParaRPr lang="ru-RU" sz="500" dirty="0">
              <a:solidFill>
                <a:srgbClr val="308038"/>
              </a:solidFill>
            </a:endParaRPr>
          </a:p>
          <a:p>
            <a:r>
              <a:rPr lang="ru-RU" sz="1800" dirty="0" smtClean="0">
                <a:solidFill>
                  <a:srgbClr val="308038"/>
                </a:solidFill>
              </a:rPr>
              <a:t>- режима </a:t>
            </a:r>
            <a:r>
              <a:rPr lang="ru-RU" sz="1800" dirty="0">
                <a:solidFill>
                  <a:srgbClr val="308038"/>
                </a:solidFill>
              </a:rPr>
              <a:t>ООПТ</a:t>
            </a:r>
            <a:r>
              <a:rPr lang="ru-RU" sz="1800" dirty="0" smtClean="0">
                <a:solidFill>
                  <a:srgbClr val="30803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r>
              <a:rPr lang="ru-RU" sz="1800" dirty="0">
                <a:solidFill>
                  <a:srgbClr val="308038"/>
                </a:solidFill>
              </a:rPr>
              <a:t>- особого правового режима использования земельных участков, водных объектов, природных ресурсов и иных объектов недвижимости, расположенных в границах ООПТ</a:t>
            </a:r>
            <a:r>
              <a:rPr lang="ru-RU" sz="1800" dirty="0" smtClean="0">
                <a:solidFill>
                  <a:srgbClr val="308038"/>
                </a:solidFill>
              </a:rPr>
              <a:t>;</a:t>
            </a:r>
          </a:p>
          <a:p>
            <a:endParaRPr lang="ru-RU" sz="500" dirty="0">
              <a:solidFill>
                <a:srgbClr val="308038"/>
              </a:solidFill>
            </a:endParaRPr>
          </a:p>
          <a:p>
            <a:r>
              <a:rPr lang="ru-RU" sz="1800" dirty="0">
                <a:solidFill>
                  <a:srgbClr val="308038"/>
                </a:solidFill>
              </a:rPr>
              <a:t>- режима охранных зон </a:t>
            </a:r>
            <a:r>
              <a:rPr lang="ru-RU" sz="1800" dirty="0" smtClean="0">
                <a:solidFill>
                  <a:srgbClr val="308038"/>
                </a:solidFill>
              </a:rPr>
              <a:t>ООПТ</a:t>
            </a:r>
            <a:endParaRPr lang="ru-RU" sz="1800" dirty="0">
              <a:solidFill>
                <a:srgbClr val="3080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63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260029"/>
            <a:ext cx="10369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контроль (надзор) в области охраны и использования </a:t>
            </a: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6830" y="1980109"/>
            <a:ext cx="10193929" cy="3895862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 algn="just"/>
            <a:r>
              <a:rPr lang="ru-RU" sz="1800" dirty="0" smtClean="0">
                <a:solidFill>
                  <a:srgbClr val="308038"/>
                </a:solidFill>
              </a:rPr>
              <a:t>К </a:t>
            </a:r>
            <a:r>
              <a:rPr lang="ru-RU" sz="1800" u="sng" dirty="0">
                <a:solidFill>
                  <a:srgbClr val="308038"/>
                </a:solidFill>
              </a:rPr>
              <a:t>объектам надзора</a:t>
            </a:r>
            <a:r>
              <a:rPr lang="ru-RU" sz="1800" dirty="0">
                <a:solidFill>
                  <a:srgbClr val="308038"/>
                </a:solidFill>
              </a:rPr>
              <a:t> в области охраны и использования ООПТ относятся</a:t>
            </a:r>
            <a:r>
              <a:rPr lang="ru-RU" sz="1800" dirty="0" smtClean="0">
                <a:solidFill>
                  <a:srgbClr val="308038"/>
                </a:solidFill>
              </a:rPr>
              <a:t>:</a:t>
            </a:r>
          </a:p>
          <a:p>
            <a:pPr algn="just"/>
            <a:endParaRPr lang="ru-RU" sz="700" dirty="0">
              <a:solidFill>
                <a:srgbClr val="308038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rgbClr val="308038"/>
                </a:solidFill>
              </a:rPr>
              <a:t>деятельность</a:t>
            </a:r>
            <a:r>
              <a:rPr lang="ru-RU" sz="1800" dirty="0">
                <a:solidFill>
                  <a:srgbClr val="308038"/>
                </a:solidFill>
              </a:rPr>
              <a:t>, действия (бездействие) граждан и организаций, в рамках которых должны соблюдаться обязательные требования, </a:t>
            </a:r>
            <a:r>
              <a:rPr lang="ru-RU" sz="1800" dirty="0" smtClean="0">
                <a:solidFill>
                  <a:srgbClr val="308038"/>
                </a:solidFill>
              </a:rPr>
              <a:t>определяемые Федеральным законом № </a:t>
            </a:r>
            <a:r>
              <a:rPr lang="ru-RU" sz="1800" dirty="0">
                <a:solidFill>
                  <a:srgbClr val="308038"/>
                </a:solidFill>
              </a:rPr>
              <a:t>33-ФЗ, положениями об особо охраняемых природных территориях, положениями об охранных зонах особо охраняемых природных территорий, иными нормативными правовыми актами, в том числе предъявляемые к гражданам и организациям (далее - обязательные требования</a:t>
            </a:r>
            <a:r>
              <a:rPr lang="ru-RU" sz="1800" dirty="0" smtClean="0">
                <a:solidFill>
                  <a:srgbClr val="308038"/>
                </a:solidFill>
              </a:rPr>
              <a:t>);</a:t>
            </a:r>
          </a:p>
          <a:p>
            <a:pPr marL="285750" indent="-285750" algn="just">
              <a:buFontTx/>
              <a:buChar char="-"/>
            </a:pPr>
            <a:endParaRPr lang="ru-RU" sz="700" dirty="0">
              <a:solidFill>
                <a:srgbClr val="308038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rgbClr val="308038"/>
                </a:solidFill>
              </a:rPr>
              <a:t>здания</a:t>
            </a:r>
            <a:r>
              <a:rPr lang="ru-RU" sz="1800" dirty="0">
                <a:solidFill>
                  <a:srgbClr val="308038"/>
                </a:solidFill>
              </a:rPr>
              <a:t>, помещения, сооружения, линейные объекты, территории, включая воздушное пространство, водные, земельные и лесные участки, оборудование, устройства, предметы, материалы, транспортные средства, компоненты природной среды, природные и природно-антропогенные объекты, другие объекты, которыми граждане и организации владеют и (или) пользуются, компоненты природной среды, природные и природно-антропогенные объекты, не находящиеся во владении (и) или пользовании граждан или организаций, к которым предъявляются обязательные </a:t>
            </a:r>
            <a:r>
              <a:rPr lang="ru-RU" sz="1800" dirty="0" smtClean="0">
                <a:solidFill>
                  <a:srgbClr val="308038"/>
                </a:solidFill>
              </a:rPr>
              <a:t>требования</a:t>
            </a:r>
            <a:endParaRPr lang="ru-RU" sz="1800" dirty="0">
              <a:solidFill>
                <a:srgbClr val="3080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66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6830" y="1116013"/>
            <a:ext cx="10369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контроль (надзор) в области охраны и использования </a:t>
            </a:r>
            <a:r>
              <a:rPr lang="ru-RU" sz="1800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sz="1800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7783" y="1620069"/>
            <a:ext cx="10193929" cy="3834306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r>
              <a:rPr lang="ru-RU" sz="1600" dirty="0">
                <a:solidFill>
                  <a:srgbClr val="308038"/>
                </a:solidFill>
              </a:rPr>
              <a:t>О</a:t>
            </a:r>
            <a:r>
              <a:rPr lang="ru-RU" sz="1600" dirty="0" smtClean="0">
                <a:solidFill>
                  <a:srgbClr val="308038"/>
                </a:solidFill>
              </a:rPr>
              <a:t>бъекты </a:t>
            </a:r>
            <a:r>
              <a:rPr lang="ru-RU" sz="1600" dirty="0">
                <a:solidFill>
                  <a:srgbClr val="308038"/>
                </a:solidFill>
              </a:rPr>
              <a:t>надзора </a:t>
            </a:r>
            <a:r>
              <a:rPr lang="ru-RU" sz="1600" dirty="0" smtClean="0">
                <a:solidFill>
                  <a:srgbClr val="308038"/>
                </a:solidFill>
              </a:rPr>
              <a:t>относятся к </a:t>
            </a:r>
            <a:r>
              <a:rPr lang="ru-RU" sz="1600" dirty="0">
                <a:solidFill>
                  <a:srgbClr val="308038"/>
                </a:solidFill>
              </a:rPr>
              <a:t>одной из следующих </a:t>
            </a:r>
            <a:r>
              <a:rPr lang="ru-RU" sz="1600" u="sng" dirty="0">
                <a:solidFill>
                  <a:srgbClr val="308038"/>
                </a:solidFill>
              </a:rPr>
              <a:t>категорий риска</a:t>
            </a:r>
            <a:r>
              <a:rPr lang="ru-RU" sz="1600" dirty="0">
                <a:solidFill>
                  <a:srgbClr val="308038"/>
                </a:solidFill>
              </a:rPr>
              <a:t> причинения вреда (ущерба) охраняемым законом ценностям (далее - категории риска):</a:t>
            </a:r>
          </a:p>
          <a:p>
            <a:r>
              <a:rPr lang="ru-RU" sz="1600" dirty="0" smtClean="0">
                <a:solidFill>
                  <a:srgbClr val="308038"/>
                </a:solidFill>
              </a:rPr>
              <a:t>-   </a:t>
            </a:r>
            <a:r>
              <a:rPr lang="ru-RU" sz="1600" dirty="0">
                <a:solidFill>
                  <a:srgbClr val="308038"/>
                </a:solidFill>
              </a:rPr>
              <a:t>категория значительного риска;</a:t>
            </a:r>
          </a:p>
          <a:p>
            <a:r>
              <a:rPr lang="ru-RU" sz="1600" dirty="0" smtClean="0">
                <a:solidFill>
                  <a:srgbClr val="308038"/>
                </a:solidFill>
              </a:rPr>
              <a:t>-   </a:t>
            </a:r>
            <a:r>
              <a:rPr lang="ru-RU" sz="1600" dirty="0">
                <a:solidFill>
                  <a:srgbClr val="308038"/>
                </a:solidFill>
              </a:rPr>
              <a:t>категория среднего риска;</a:t>
            </a:r>
          </a:p>
          <a:p>
            <a:r>
              <a:rPr lang="ru-RU" sz="1600" dirty="0">
                <a:solidFill>
                  <a:srgbClr val="308038"/>
                </a:solidFill>
              </a:rPr>
              <a:t>- </a:t>
            </a:r>
            <a:r>
              <a:rPr lang="ru-RU" sz="1600" dirty="0" smtClean="0">
                <a:solidFill>
                  <a:srgbClr val="308038"/>
                </a:solidFill>
              </a:rPr>
              <a:t>  категория </a:t>
            </a:r>
            <a:r>
              <a:rPr lang="ru-RU" sz="1600" dirty="0">
                <a:solidFill>
                  <a:srgbClr val="308038"/>
                </a:solidFill>
              </a:rPr>
              <a:t>умеренного риска;</a:t>
            </a:r>
          </a:p>
          <a:p>
            <a:r>
              <a:rPr lang="ru-RU" sz="1600" dirty="0" smtClean="0">
                <a:solidFill>
                  <a:srgbClr val="308038"/>
                </a:solidFill>
              </a:rPr>
              <a:t>-   категория </a:t>
            </a:r>
            <a:r>
              <a:rPr lang="ru-RU" sz="1600" dirty="0">
                <a:solidFill>
                  <a:srgbClr val="308038"/>
                </a:solidFill>
              </a:rPr>
              <a:t>низкого </a:t>
            </a:r>
            <a:r>
              <a:rPr lang="ru-RU" sz="1600" dirty="0" smtClean="0">
                <a:solidFill>
                  <a:srgbClr val="308038"/>
                </a:solidFill>
              </a:rPr>
              <a:t>риска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r>
              <a:rPr lang="ru-RU" sz="1600" dirty="0">
                <a:solidFill>
                  <a:srgbClr val="308038"/>
                </a:solidFill>
              </a:rPr>
              <a:t>Объекты надзора относятся к следующим категориям риска</a:t>
            </a:r>
            <a:r>
              <a:rPr lang="ru-RU" sz="1600" dirty="0" smtClean="0">
                <a:solidFill>
                  <a:srgbClr val="308038"/>
                </a:solidFill>
              </a:rPr>
              <a:t>:</a:t>
            </a:r>
          </a:p>
          <a:p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600" dirty="0" smtClean="0">
                <a:solidFill>
                  <a:srgbClr val="308038"/>
                </a:solidFill>
              </a:rPr>
              <a:t>к </a:t>
            </a:r>
            <a:r>
              <a:rPr lang="ru-RU" sz="1600" dirty="0">
                <a:solidFill>
                  <a:srgbClr val="308038"/>
                </a:solidFill>
              </a:rPr>
              <a:t>категории среднего риска - деятельность граждан и организаций в границах природных парков, государственных природных заказников, памятников природы, дендрологических парков и ботанических садов</a:t>
            </a:r>
            <a:r>
              <a:rPr lang="ru-RU" sz="1600" dirty="0" smtClean="0">
                <a:solidFill>
                  <a:srgbClr val="30803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600" dirty="0" smtClean="0">
                <a:solidFill>
                  <a:srgbClr val="308038"/>
                </a:solidFill>
              </a:rPr>
              <a:t>к </a:t>
            </a:r>
            <a:r>
              <a:rPr lang="ru-RU" sz="1600" dirty="0">
                <a:solidFill>
                  <a:srgbClr val="308038"/>
                </a:solidFill>
              </a:rPr>
              <a:t>категории умеренного риска - деятельность граждан и организаций в границах охраняемых природных комплексов, туристско-рекреационных местностей</a:t>
            </a:r>
            <a:r>
              <a:rPr lang="ru-RU" sz="1600" dirty="0" smtClean="0">
                <a:solidFill>
                  <a:srgbClr val="30803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500" dirty="0">
              <a:solidFill>
                <a:srgbClr val="308038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600" dirty="0" smtClean="0">
                <a:solidFill>
                  <a:srgbClr val="308038"/>
                </a:solidFill>
              </a:rPr>
              <a:t>к </a:t>
            </a:r>
            <a:r>
              <a:rPr lang="ru-RU" sz="1600" dirty="0">
                <a:solidFill>
                  <a:srgbClr val="308038"/>
                </a:solidFill>
              </a:rPr>
              <a:t>категории низкого риска - деятельность граждан и организаций в границах охранных зон природных парков, памятников </a:t>
            </a:r>
            <a:r>
              <a:rPr lang="ru-RU" sz="1600" dirty="0" smtClean="0">
                <a:solidFill>
                  <a:srgbClr val="308038"/>
                </a:solidFill>
              </a:rPr>
              <a:t>природы</a:t>
            </a:r>
            <a:endParaRPr lang="ru-RU" sz="1600" dirty="0">
              <a:solidFill>
                <a:srgbClr val="30803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5098" y="5580509"/>
            <a:ext cx="11117949" cy="571875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pPr>
              <a:defRPr/>
            </a:pPr>
            <a:r>
              <a:rPr lang="ru-RU" sz="1600" u="sng" dirty="0">
                <a:solidFill>
                  <a:srgbClr val="308038"/>
                </a:solidFill>
              </a:rPr>
              <a:t>Учет объектов надзора</a:t>
            </a:r>
            <a:r>
              <a:rPr lang="ru-RU" sz="1600" dirty="0">
                <a:solidFill>
                  <a:srgbClr val="308038"/>
                </a:solidFill>
              </a:rPr>
              <a:t> осуществляется при ведении реестра объектов, расположенных на ООПТ, размещенного на официальном сайте </a:t>
            </a:r>
            <a:r>
              <a:rPr lang="ru-RU" sz="1600" dirty="0" smtClean="0">
                <a:solidFill>
                  <a:srgbClr val="308038"/>
                </a:solidFill>
              </a:rPr>
              <a:t>ГБУ ЯО «Центр охраны окружающей среды»</a:t>
            </a:r>
            <a:endParaRPr lang="en-US" sz="1600" dirty="0">
              <a:solidFill>
                <a:srgbClr val="3080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24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0765" y="1044005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контроль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(надзор) в области охраны и использования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 descr="Глебовское обнажение юрских слоев с минеральным источником Глебов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01" y="1692077"/>
            <a:ext cx="3744416" cy="448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596835" y="2042928"/>
            <a:ext cx="70925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течение истекшего периода 2024 года ГБУ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ЯО «Центр охраны окружающей среды»: </a:t>
            </a:r>
          </a:p>
          <a:p>
            <a:endParaRPr lang="ru-RU" sz="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рассмотрено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96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обращений</a:t>
            </a:r>
          </a:p>
          <a:p>
            <a:pPr marL="285750" indent="-285750">
              <a:buFontTx/>
              <a:buChar char="-"/>
            </a:pPr>
            <a:endParaRPr lang="ru-RU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проведено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88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выездных обследований ООПТ</a:t>
            </a:r>
          </a:p>
          <a:p>
            <a:pPr marL="285750" indent="-285750">
              <a:buFontTx/>
              <a:buChar char="-"/>
            </a:pPr>
            <a:endParaRPr lang="ru-RU" sz="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выявлено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нарушений</a:t>
            </a:r>
          </a:p>
          <a:p>
            <a:pPr marL="285750" indent="-285750">
              <a:buFontTx/>
              <a:buChar char="-"/>
            </a:pPr>
            <a:endParaRPr lang="ru-RU" sz="800" dirty="0" smtClean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188 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лиц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привлечено к административной ответственности 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виде штрафов на сумму 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1037,1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тыс. руб.</a:t>
            </a:r>
          </a:p>
          <a:p>
            <a:pPr marL="285750" indent="-285750">
              <a:buFontTx/>
              <a:buChar char="-"/>
            </a:pPr>
            <a:endParaRPr lang="ru-RU" sz="8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объявлено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предостережения </a:t>
            </a:r>
            <a:r>
              <a:rPr lang="ru-RU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 недопустимости нарушения обязательных </a:t>
            </a:r>
            <a:r>
              <a:rPr lang="ru-RU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требований</a:t>
            </a:r>
            <a:endParaRPr lang="ru-RU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3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435" y="1044005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контроль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(надзор) в области охраны и использования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3541" y="1836093"/>
            <a:ext cx="6312197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течение 2022-2024 годов ГБУ ЯО «Центр охраны окружающей среды</a:t>
            </a:r>
            <a:r>
              <a:rPr lang="ru-RU" dirty="0" smtClean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 установлены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факты причинения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+mn-ea"/>
              </a:rPr>
              <a:t>вреда компонентам  окружающей  среды  в  границах  ООПТ  на  общую  сумму более </a:t>
            </a:r>
            <a:r>
              <a:rPr lang="ru-RU" b="1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млн. руб</a:t>
            </a:r>
            <a:r>
              <a:rPr lang="ru-RU" dirty="0" smtClean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endParaRPr lang="ru-RU" sz="700" dirty="0">
              <a:solidFill>
                <a:srgbClr val="0299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b="1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материалов надзорных мероприятий направлено в правоохранительные органы для решения вопроса о возбуждении уголовного дела по ст. 262 УК РФ</a:t>
            </a:r>
          </a:p>
          <a:p>
            <a:endParaRPr lang="ru-RU" sz="700" dirty="0">
              <a:solidFill>
                <a:srgbClr val="0299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2024 году лицом, допустившим нарушение режима особой охраны ООПТ, возмещен ущерб на сумму </a:t>
            </a:r>
            <a:r>
              <a:rPr lang="ru-RU" b="1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405,981 </a:t>
            </a:r>
            <a:r>
              <a:rPr lang="ru-RU" dirty="0">
                <a:solidFill>
                  <a:srgbClr val="0299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тыс. руб.</a:t>
            </a:r>
          </a:p>
          <a:p>
            <a:endParaRPr lang="ru-RU" sz="22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700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Рисунок 8" descr="Z:\Общие папки сотрудников\НАДЗОР ООПТ\ПП Зеленая зона р.Рыкуши\фото для сайта\IMG-20220711-WA00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623" y="1764085"/>
            <a:ext cx="3146291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985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435" y="1069518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контроль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(надзор) в области охраны и использования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17" y="1980109"/>
            <a:ext cx="5291527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303" y="1925881"/>
            <a:ext cx="5231649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94342" y="5429315"/>
            <a:ext cx="10873208" cy="1064317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r>
              <a:rPr lang="ru-RU" sz="1600" dirty="0" smtClean="0">
                <a:solidFill>
                  <a:srgbClr val="308038"/>
                </a:solidFill>
              </a:rPr>
              <a:t>С </a:t>
            </a:r>
            <a:r>
              <a:rPr lang="ru-RU" sz="1600" dirty="0">
                <a:solidFill>
                  <a:srgbClr val="308038"/>
                </a:solidFill>
              </a:rPr>
              <a:t>текстами основных нормативных актов в области охраны и использования ООПТ, а также перечнем  правовых </a:t>
            </a:r>
            <a:r>
              <a:rPr lang="ru-RU" sz="1600" dirty="0" smtClean="0">
                <a:solidFill>
                  <a:srgbClr val="308038"/>
                </a:solidFill>
              </a:rPr>
              <a:t> актов</a:t>
            </a:r>
            <a:r>
              <a:rPr lang="ru-RU" sz="1600" dirty="0">
                <a:solidFill>
                  <a:srgbClr val="308038"/>
                </a:solidFill>
              </a:rPr>
              <a:t>, содержащих обязательные требования, соблюдение которых оценивается при проведении мероприятий по контролю (надзору) в области охраны и использования ООПТ, можно ознакомиться на сайте ГБУ ЯО «Центр охраны окружающей среды» в разделе «Контроль (надзор) на ООПТ»</a:t>
            </a:r>
          </a:p>
        </p:txBody>
      </p:sp>
    </p:spTree>
    <p:extLst>
      <p:ext uri="{BB962C8B-B14F-4D97-AF65-F5344CB8AC3E}">
        <p14:creationId xmlns:p14="http://schemas.microsoft.com/office/powerpoint/2010/main" val="243550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435" y="1069518"/>
            <a:ext cx="119212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Государственный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контроль </a:t>
            </a:r>
            <a:r>
              <a:rPr lang="ru-RU" b="1" dirty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(надзор) в области охраны и использования </a:t>
            </a:r>
            <a:r>
              <a:rPr lang="ru-RU" b="1" dirty="0" smtClean="0">
                <a:solidFill>
                  <a:srgbClr val="3080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ООПТ</a:t>
            </a:r>
            <a:endParaRPr lang="ru-RU" b="1" dirty="0">
              <a:solidFill>
                <a:srgbClr val="3080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1607" y="1980109"/>
            <a:ext cx="5616624" cy="3741973"/>
          </a:xfrm>
          <a:prstGeom prst="rect">
            <a:avLst/>
          </a:prstGeom>
        </p:spPr>
        <p:txBody>
          <a:bodyPr wrap="square" lIns="78665" tIns="39332" rIns="78665" bIns="39332">
            <a:spAutoFit/>
          </a:bodyPr>
          <a:lstStyle/>
          <a:p>
            <a:r>
              <a:rPr lang="ru-RU" sz="1700" dirty="0">
                <a:solidFill>
                  <a:srgbClr val="308038"/>
                </a:solidFill>
              </a:rPr>
              <a:t>В рамках осуществления надзора в области охраны и использования ООПТ </a:t>
            </a:r>
            <a:r>
              <a:rPr lang="ru-RU" sz="1700" dirty="0" smtClean="0">
                <a:solidFill>
                  <a:srgbClr val="308038"/>
                </a:solidFill>
              </a:rPr>
              <a:t>с целью профилактики </a:t>
            </a:r>
            <a:r>
              <a:rPr lang="ru-RU" sz="1700" dirty="0">
                <a:solidFill>
                  <a:srgbClr val="308038"/>
                </a:solidFill>
              </a:rPr>
              <a:t>рисков причинения вреда (ущерба) охраняемым законом </a:t>
            </a:r>
            <a:r>
              <a:rPr lang="ru-RU" sz="1700" dirty="0" smtClean="0">
                <a:solidFill>
                  <a:srgbClr val="308038"/>
                </a:solidFill>
              </a:rPr>
              <a:t>ценностям ГБУ ЯО «Центр охраны окружающей среды» проводится </a:t>
            </a:r>
            <a:r>
              <a:rPr lang="ru-RU" sz="1700" u="sng" dirty="0" smtClean="0">
                <a:solidFill>
                  <a:srgbClr val="308038"/>
                </a:solidFill>
              </a:rPr>
              <a:t>консультирование</a:t>
            </a:r>
            <a:r>
              <a:rPr lang="ru-RU" sz="1700" dirty="0">
                <a:solidFill>
                  <a:srgbClr val="308038"/>
                </a:solidFill>
              </a:rPr>
              <a:t> </a:t>
            </a:r>
            <a:r>
              <a:rPr lang="ru-RU" sz="1700" dirty="0" smtClean="0">
                <a:solidFill>
                  <a:srgbClr val="308038"/>
                </a:solidFill>
              </a:rPr>
              <a:t>по </a:t>
            </a:r>
            <a:r>
              <a:rPr lang="ru-RU" sz="1700" dirty="0">
                <a:solidFill>
                  <a:srgbClr val="308038"/>
                </a:solidFill>
              </a:rPr>
              <a:t>вопросам соблюдения обязательных требований в области </a:t>
            </a:r>
            <a:r>
              <a:rPr lang="ru-RU" sz="1700" dirty="0" smtClean="0">
                <a:solidFill>
                  <a:srgbClr val="308038"/>
                </a:solidFill>
              </a:rPr>
              <a:t>охраны и использования ООПТ</a:t>
            </a:r>
          </a:p>
          <a:p>
            <a:endParaRPr lang="ru-RU" sz="1700" dirty="0" smtClean="0">
              <a:solidFill>
                <a:srgbClr val="308038"/>
              </a:solidFill>
            </a:endParaRPr>
          </a:p>
          <a:p>
            <a:r>
              <a:rPr lang="ru-RU" sz="1700" dirty="0">
                <a:solidFill>
                  <a:srgbClr val="308038"/>
                </a:solidFill>
              </a:rPr>
              <a:t>Консультирование осуществляется </a:t>
            </a:r>
            <a:r>
              <a:rPr lang="ru-RU" sz="1700" dirty="0" smtClean="0">
                <a:solidFill>
                  <a:srgbClr val="308038"/>
                </a:solidFill>
              </a:rPr>
              <a:t>по </a:t>
            </a:r>
            <a:r>
              <a:rPr lang="ru-RU" sz="1700" dirty="0">
                <a:solidFill>
                  <a:srgbClr val="308038"/>
                </a:solidFill>
              </a:rPr>
              <a:t>телефону, посредством видео-конференц-связи, на личном приеме, письменно</a:t>
            </a:r>
          </a:p>
          <a:p>
            <a:endParaRPr lang="ru-RU" sz="1700" dirty="0" smtClean="0">
              <a:solidFill>
                <a:srgbClr val="308038"/>
              </a:solidFill>
            </a:endParaRPr>
          </a:p>
          <a:p>
            <a:r>
              <a:rPr lang="ru-RU" sz="1700" dirty="0" smtClean="0">
                <a:solidFill>
                  <a:srgbClr val="308038"/>
                </a:solidFill>
              </a:rPr>
              <a:t>Консультирование проводится в последнюю пятницу месяца по предварительной записи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5"/>
          <a:stretch>
            <a:fillRect/>
          </a:stretch>
        </p:blipFill>
        <p:spPr>
          <a:xfrm>
            <a:off x="6440165" y="1764085"/>
            <a:ext cx="4596034" cy="446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0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12160250" cy="823019"/>
            <a:chOff x="0" y="0"/>
            <a:chExt cx="12160250" cy="823019"/>
          </a:xfrm>
        </p:grpSpPr>
        <p:pic>
          <p:nvPicPr>
            <p:cNvPr id="12" name="Picture 2" descr="\\pr.ad.com\Profiles\User_Profiles\shakhnovskaya\Desktop\Логотип конкурса Лучший ЭКОволонтерский отряд\2ce73a6234934b8252719a9307769da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42" t="327" r="72190"/>
            <a:stretch/>
          </p:blipFill>
          <p:spPr bwMode="auto">
            <a:xfrm rot="5400000">
              <a:off x="5668615" y="-5668615"/>
              <a:ext cx="823019" cy="12160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21794" y="160980"/>
              <a:ext cx="2831714" cy="501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Министерство лесного хозяйства</a:t>
              </a:r>
              <a:endParaRPr lang="en-US" sz="133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r>
                <a:rPr lang="ru-RU" sz="1330" dirty="0" smtClean="0">
                  <a:solidFill>
                    <a:schemeClr val="bg1">
                      <a:lumMod val="9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 природопользования ЯО</a:t>
              </a:r>
              <a:endParaRPr lang="ru-RU" sz="1330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25" y="58336"/>
              <a:ext cx="377764" cy="676593"/>
            </a:xfrm>
            <a:prstGeom prst="rect">
              <a:avLst/>
            </a:prstGeom>
          </p:spPr>
        </p:pic>
      </p:grpSp>
      <p:sp>
        <p:nvSpPr>
          <p:cNvPr id="21" name="Прямоугольник 20"/>
          <p:cNvSpPr/>
          <p:nvPr/>
        </p:nvSpPr>
        <p:spPr>
          <a:xfrm>
            <a:off x="2839765" y="126142"/>
            <a:ext cx="9073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Разъяснение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обязательных требований в области охраны и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особо</a:t>
            </a:r>
          </a:p>
          <a:p>
            <a:pPr algn="r"/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охраняемых </a:t>
            </a:r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природных территорий Ярославской области регионального значения</a:t>
            </a:r>
          </a:p>
        </p:txBody>
      </p:sp>
      <p:pic>
        <p:nvPicPr>
          <p:cNvPr id="7" name="Picture 2" descr="C:\Users\habarovmv\Documents\Презентации (разные)\2022 - доклад в ЯрОблДуме про ООПТ январь(март)\слайд -0022 - копия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589" y="881059"/>
            <a:ext cx="9721080" cy="549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9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330" dirty="0">
            <a:solidFill>
              <a:schemeClr val="bg1">
                <a:lumMod val="95000"/>
              </a:schemeClr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19038</TotalTime>
  <Words>2242</Words>
  <Application>Microsoft Office PowerPoint</Application>
  <PresentationFormat>Произвольный</PresentationFormat>
  <Paragraphs>313</Paragraphs>
  <Slides>27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Правительство ЯО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Дивина Светлана Евгеньевна</dc:creator>
  <cp:lastModifiedBy>Шарапова Ольга</cp:lastModifiedBy>
  <cp:revision>1622</cp:revision>
  <cp:lastPrinted>2023-06-28T13:47:30Z</cp:lastPrinted>
  <dcterms:created xsi:type="dcterms:W3CDTF">2017-08-03T12:33:12Z</dcterms:created>
  <dcterms:modified xsi:type="dcterms:W3CDTF">2024-12-23T13:09:39Z</dcterms:modified>
</cp:coreProperties>
</file>